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2" r:id="rId2"/>
    <p:sldId id="261" r:id="rId3"/>
  </p:sldIdLst>
  <p:sldSz cx="15119350" cy="1069181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FFFF"/>
    <a:srgbClr val="CCFFCC"/>
    <a:srgbClr val="99FFCC"/>
    <a:srgbClr val="0000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8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2" y="78"/>
      </p:cViewPr>
      <p:guideLst>
        <p:guide orient="horz" pos="3345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1" cy="494178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070" y="0"/>
            <a:ext cx="2919141" cy="494178"/>
          </a:xfrm>
          <a:prstGeom prst="rect">
            <a:avLst/>
          </a:prstGeom>
        </p:spPr>
        <p:txBody>
          <a:bodyPr vert="horz" lIns="89803" tIns="44902" rIns="89803" bIns="44902" rtlCol="0"/>
          <a:lstStyle>
            <a:lvl1pPr algn="r">
              <a:defRPr sz="1200"/>
            </a:lvl1pPr>
          </a:lstStyle>
          <a:p>
            <a:fld id="{1F2AC201-3CD4-4F2D-918E-A52592DBDEF0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1233488"/>
            <a:ext cx="47101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3" tIns="44902" rIns="89803" bIns="449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88" y="4749429"/>
            <a:ext cx="5387989" cy="3886179"/>
          </a:xfrm>
          <a:prstGeom prst="rect">
            <a:avLst/>
          </a:prstGeom>
        </p:spPr>
        <p:txBody>
          <a:bodyPr vert="horz" lIns="89803" tIns="44902" rIns="89803" bIns="449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5310"/>
            <a:ext cx="2919141" cy="494178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070" y="9375310"/>
            <a:ext cx="2919141" cy="494178"/>
          </a:xfrm>
          <a:prstGeom prst="rect">
            <a:avLst/>
          </a:prstGeom>
        </p:spPr>
        <p:txBody>
          <a:bodyPr vert="horz" lIns="89803" tIns="44902" rIns="89803" bIns="44902" rtlCol="0" anchor="b"/>
          <a:lstStyle>
            <a:lvl1pPr algn="r">
              <a:defRPr sz="1200"/>
            </a:lvl1pPr>
          </a:lstStyle>
          <a:p>
            <a:fld id="{866F8D9A-B8CB-4259-958F-31AF5C7AA6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1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2" y="1749795"/>
            <a:ext cx="12851447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9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811" indent="0" algn="ctr">
              <a:buNone/>
              <a:defRPr sz="3118"/>
            </a:lvl2pPr>
            <a:lvl3pPr marL="1425624" indent="0" algn="ctr">
              <a:buNone/>
              <a:defRPr sz="2806"/>
            </a:lvl3pPr>
            <a:lvl4pPr marL="2138435" indent="0" algn="ctr">
              <a:buNone/>
              <a:defRPr sz="2494"/>
            </a:lvl4pPr>
            <a:lvl5pPr marL="2851246" indent="0" algn="ctr">
              <a:buNone/>
              <a:defRPr sz="2494"/>
            </a:lvl5pPr>
            <a:lvl6pPr marL="3564058" indent="0" algn="ctr">
              <a:buNone/>
              <a:defRPr sz="2494"/>
            </a:lvl6pPr>
            <a:lvl7pPr marL="4276869" indent="0" algn="ctr">
              <a:buNone/>
              <a:defRPr sz="2494"/>
            </a:lvl7pPr>
            <a:lvl8pPr marL="4989682" indent="0" algn="ctr">
              <a:buNone/>
              <a:defRPr sz="2494"/>
            </a:lvl8pPr>
            <a:lvl9pPr marL="5702491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39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38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1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19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3" y="2665532"/>
            <a:ext cx="13040438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3" y="7155103"/>
            <a:ext cx="13040438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811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624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435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246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405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86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682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491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25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6" y="2846201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1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67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7" y="569242"/>
            <a:ext cx="13040438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4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11" indent="0">
              <a:buNone/>
              <a:defRPr sz="3118" b="1"/>
            </a:lvl2pPr>
            <a:lvl3pPr marL="1425624" indent="0">
              <a:buNone/>
              <a:defRPr sz="2806" b="1"/>
            </a:lvl3pPr>
            <a:lvl4pPr marL="2138435" indent="0">
              <a:buNone/>
              <a:defRPr sz="2494" b="1"/>
            </a:lvl4pPr>
            <a:lvl5pPr marL="2851246" indent="0">
              <a:buNone/>
              <a:defRPr sz="2494" b="1"/>
            </a:lvl5pPr>
            <a:lvl6pPr marL="3564058" indent="0">
              <a:buNone/>
              <a:defRPr sz="2494" b="1"/>
            </a:lvl6pPr>
            <a:lvl7pPr marL="4276869" indent="0">
              <a:buNone/>
              <a:defRPr sz="2494" b="1"/>
            </a:lvl7pPr>
            <a:lvl8pPr marL="4989682" indent="0">
              <a:buNone/>
              <a:defRPr sz="2494" b="1"/>
            </a:lvl8pPr>
            <a:lvl9pPr marL="5702491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3"/>
            <a:ext cx="6396194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811" indent="0">
              <a:buNone/>
              <a:defRPr sz="3118" b="1"/>
            </a:lvl2pPr>
            <a:lvl3pPr marL="1425624" indent="0">
              <a:buNone/>
              <a:defRPr sz="2806" b="1"/>
            </a:lvl3pPr>
            <a:lvl4pPr marL="2138435" indent="0">
              <a:buNone/>
              <a:defRPr sz="2494" b="1"/>
            </a:lvl4pPr>
            <a:lvl5pPr marL="2851246" indent="0">
              <a:buNone/>
              <a:defRPr sz="2494" b="1"/>
            </a:lvl5pPr>
            <a:lvl6pPr marL="3564058" indent="0">
              <a:buNone/>
              <a:defRPr sz="2494" b="1"/>
            </a:lvl6pPr>
            <a:lvl7pPr marL="4276869" indent="0">
              <a:buNone/>
              <a:defRPr sz="2494" b="1"/>
            </a:lvl7pPr>
            <a:lvl8pPr marL="4989682" indent="0">
              <a:buNone/>
              <a:defRPr sz="2494" b="1"/>
            </a:lvl8pPr>
            <a:lvl9pPr marL="5702491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29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11" indent="0">
              <a:buNone/>
              <a:defRPr sz="2183"/>
            </a:lvl2pPr>
            <a:lvl3pPr marL="1425624" indent="0">
              <a:buNone/>
              <a:defRPr sz="1871"/>
            </a:lvl3pPr>
            <a:lvl4pPr marL="2138435" indent="0">
              <a:buNone/>
              <a:defRPr sz="1560"/>
            </a:lvl4pPr>
            <a:lvl5pPr marL="2851246" indent="0">
              <a:buNone/>
              <a:defRPr sz="1560"/>
            </a:lvl5pPr>
            <a:lvl6pPr marL="3564058" indent="0">
              <a:buNone/>
              <a:defRPr sz="1560"/>
            </a:lvl6pPr>
            <a:lvl7pPr marL="4276869" indent="0">
              <a:buNone/>
              <a:defRPr sz="1560"/>
            </a:lvl7pPr>
            <a:lvl8pPr marL="4989682" indent="0">
              <a:buNone/>
              <a:defRPr sz="1560"/>
            </a:lvl8pPr>
            <a:lvl9pPr marL="5702491" indent="0">
              <a:buNone/>
              <a:defRPr sz="15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811" indent="0">
              <a:buNone/>
              <a:defRPr sz="4365"/>
            </a:lvl2pPr>
            <a:lvl3pPr marL="1425624" indent="0">
              <a:buNone/>
              <a:defRPr sz="3742"/>
            </a:lvl3pPr>
            <a:lvl4pPr marL="2138435" indent="0">
              <a:buNone/>
              <a:defRPr sz="3118"/>
            </a:lvl4pPr>
            <a:lvl5pPr marL="2851246" indent="0">
              <a:buNone/>
              <a:defRPr sz="3118"/>
            </a:lvl5pPr>
            <a:lvl6pPr marL="3564058" indent="0">
              <a:buNone/>
              <a:defRPr sz="3118"/>
            </a:lvl6pPr>
            <a:lvl7pPr marL="4276869" indent="0">
              <a:buNone/>
              <a:defRPr sz="3118"/>
            </a:lvl7pPr>
            <a:lvl8pPr marL="4989682" indent="0">
              <a:buNone/>
              <a:defRPr sz="3118"/>
            </a:lvl8pPr>
            <a:lvl9pPr marL="5702491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811" indent="0">
              <a:buNone/>
              <a:defRPr sz="2183"/>
            </a:lvl2pPr>
            <a:lvl3pPr marL="1425624" indent="0">
              <a:buNone/>
              <a:defRPr sz="1871"/>
            </a:lvl3pPr>
            <a:lvl4pPr marL="2138435" indent="0">
              <a:buNone/>
              <a:defRPr sz="1560"/>
            </a:lvl4pPr>
            <a:lvl5pPr marL="2851246" indent="0">
              <a:buNone/>
              <a:defRPr sz="1560"/>
            </a:lvl5pPr>
            <a:lvl6pPr marL="3564058" indent="0">
              <a:buNone/>
              <a:defRPr sz="1560"/>
            </a:lvl6pPr>
            <a:lvl7pPr marL="4276869" indent="0">
              <a:buNone/>
              <a:defRPr sz="1560"/>
            </a:lvl7pPr>
            <a:lvl8pPr marL="4989682" indent="0">
              <a:buNone/>
              <a:defRPr sz="1560"/>
            </a:lvl8pPr>
            <a:lvl9pPr marL="5702491" indent="0">
              <a:buNone/>
              <a:defRPr sz="156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39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7" y="569242"/>
            <a:ext cx="13040438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7" y="2846201"/>
            <a:ext cx="13040438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2680-FAF9-4907-A885-933711CFFDC1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7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D19F-9E49-482E-81D0-44121B61A9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95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624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06" indent="-356406" algn="l" defTabSz="1425624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217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2029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840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653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464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275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6087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898" indent="-356406" algn="l" defTabSz="1425624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811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624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435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246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4058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869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682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491" algn="l" defTabSz="142562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220"/>
          <p:cNvSpPr>
            <a:spLocks noChangeArrowheads="1"/>
          </p:cNvSpPr>
          <p:nvPr/>
        </p:nvSpPr>
        <p:spPr bwMode="auto">
          <a:xfrm>
            <a:off x="0" y="0"/>
            <a:ext cx="7559675" cy="10691814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70000">
                <a:schemeClr val="bg1"/>
              </a:gs>
              <a:gs pos="28000">
                <a:srgbClr val="FFFF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7200000" scaled="0"/>
          </a:gradFill>
          <a:ln>
            <a:noFill/>
          </a:ln>
          <a:extLst/>
        </p:spPr>
        <p:txBody>
          <a:bodyPr rot="0" vert="horz" wrap="square" lIns="74296" tIns="8890" rIns="74296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76" name="Rectangle 220"/>
          <p:cNvSpPr>
            <a:spLocks noChangeArrowheads="1"/>
          </p:cNvSpPr>
          <p:nvPr/>
        </p:nvSpPr>
        <p:spPr bwMode="auto">
          <a:xfrm>
            <a:off x="7559675" y="0"/>
            <a:ext cx="7559675" cy="10691814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70000">
                <a:sysClr val="window" lastClr="FFFFFF"/>
              </a:gs>
              <a:gs pos="28000">
                <a:srgbClr val="FFFFFF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7200000" scaled="0"/>
          </a:gradFill>
          <a:ln>
            <a:noFill/>
          </a:ln>
          <a:extLst/>
        </p:spPr>
        <p:txBody>
          <a:bodyPr rot="0" vert="horz" wrap="square" lIns="74296" tIns="8890" rIns="74296" bIns="8890" anchor="t" anchorCtr="0" upright="1">
            <a:noAutofit/>
          </a:bodyPr>
          <a:lstStyle/>
          <a:p>
            <a:endParaRPr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7397750" y="216060"/>
            <a:ext cx="323850" cy="10259695"/>
            <a:chOff x="0" y="0"/>
            <a:chExt cx="323850" cy="10259695"/>
          </a:xfrm>
        </p:grpSpPr>
        <p:cxnSp>
          <p:nvCxnSpPr>
            <p:cNvPr id="11" name="直線コネクタ 10"/>
            <p:cNvCxnSpPr/>
            <p:nvPr/>
          </p:nvCxnSpPr>
          <p:spPr>
            <a:xfrm flipH="1">
              <a:off x="153909" y="0"/>
              <a:ext cx="0" cy="1025969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グループ化 11"/>
            <p:cNvGrpSpPr/>
            <p:nvPr/>
          </p:nvGrpSpPr>
          <p:grpSpPr>
            <a:xfrm>
              <a:off x="0" y="2293505"/>
              <a:ext cx="323850" cy="6170295"/>
              <a:chOff x="0" y="98039"/>
              <a:chExt cx="323850" cy="6170295"/>
            </a:xfrm>
          </p:grpSpPr>
          <p:sp>
            <p:nvSpPr>
              <p:cNvPr id="13" name="角丸四角形 12"/>
              <p:cNvSpPr/>
              <p:nvPr/>
            </p:nvSpPr>
            <p:spPr>
              <a:xfrm>
                <a:off x="0" y="98039"/>
                <a:ext cx="323850" cy="6170295"/>
              </a:xfrm>
              <a:prstGeom prst="roundRect">
                <a:avLst>
                  <a:gd name="adj" fmla="val 50000"/>
                </a:avLst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eaVert" wrap="square" lIns="91440" tIns="45719" rIns="91440" bIns="4571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051" kern="100">
                    <a:ea typeface="游明朝" panose="02020400000000000000" pitchFamily="18" charset="-128"/>
                    <a:cs typeface="Times New Roman" panose="02020603050405020304" pitchFamily="18" charset="0"/>
                  </a:rPr>
                  <a:t> </a:t>
                </a:r>
                <a:endParaRPr lang="ja-JP" altLang="en-US" sz="1051" kern="100"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角丸四角形 13"/>
              <p:cNvSpPr/>
              <p:nvPr/>
            </p:nvSpPr>
            <p:spPr>
              <a:xfrm>
                <a:off x="0" y="151465"/>
                <a:ext cx="323850" cy="5867400"/>
              </a:xfrm>
              <a:prstGeom prst="roundRect">
                <a:avLst>
                  <a:gd name="adj" fmla="val 0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eaVert" wrap="square" lIns="91440" tIns="45719" rIns="91440" bIns="4571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きりとり</a:t>
                </a:r>
                <a:r>
                  <a:rPr lang="en-US" altLang="ja-JP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【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夏の取組み</a:t>
                </a:r>
                <a:r>
                  <a:rPr 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左ページ</a:t>
                </a:r>
                <a:r>
                  <a:rPr 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)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＋冬の取組み</a:t>
                </a:r>
                <a:r>
                  <a:rPr 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右ページ</a:t>
                </a:r>
                <a:r>
                  <a:rPr 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)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にチャレンジして</a:t>
                </a:r>
                <a:r>
                  <a:rPr lang="ja-JP" altLang="en-US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みよう！</a:t>
                </a:r>
                <a:r>
                  <a:rPr lang="en-US" altLang="ja-JP" sz="1100" kern="100" dirty="0">
                    <a:solidFill>
                      <a:srgbClr val="000000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】</a:t>
                </a:r>
                <a:endParaRPr lang="ja-JP" altLang="en-US" sz="1051" kern="100" dirty="0">
                  <a:latin typeface="ＭＳ 明朝" panose="02020609040205080304" pitchFamily="17" charset="-128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6" name="グループ化 15"/>
          <p:cNvGrpSpPr/>
          <p:nvPr/>
        </p:nvGrpSpPr>
        <p:grpSpPr>
          <a:xfrm>
            <a:off x="1187761" y="1100459"/>
            <a:ext cx="6067892" cy="1295999"/>
            <a:chOff x="-31750" y="132254"/>
            <a:chExt cx="6068015" cy="1296000"/>
          </a:xfrm>
        </p:grpSpPr>
        <p:sp>
          <p:nvSpPr>
            <p:cNvPr id="44" name="角丸四角形吹き出し 43"/>
            <p:cNvSpPr/>
            <p:nvPr/>
          </p:nvSpPr>
          <p:spPr>
            <a:xfrm>
              <a:off x="0" y="132254"/>
              <a:ext cx="6016434" cy="1296000"/>
            </a:xfrm>
            <a:prstGeom prst="wedgeRoundRectCallout">
              <a:avLst>
                <a:gd name="adj1" fmla="val -51086"/>
                <a:gd name="adj2" fmla="val -452"/>
                <a:gd name="adj3" fmla="val 16667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899"/>
                </a:lnSpc>
              </a:pPr>
              <a:r>
                <a:rPr lang="en-US" sz="800" kern="100">
                  <a:solidFill>
                    <a:srgbClr val="000000"/>
                  </a:solidFill>
                  <a:latin typeface="HGS創英角ｺﾞｼｯｸUB" panose="020B0900000000000000" pitchFamily="50" charset="-128"/>
                  <a:ea typeface="游明朝" panose="02020400000000000000" pitchFamily="18" charset="-128"/>
                  <a:cs typeface="Meiryo UI" panose="020B0604030504040204" pitchFamily="50" charset="-128"/>
                </a:rPr>
                <a:t> </a:t>
              </a:r>
              <a:endParaRPr lang="ja-JP" altLang="en-US" sz="1051" kern="100"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45" name="角丸四角形吹き出し 44"/>
            <p:cNvSpPr/>
            <p:nvPr/>
          </p:nvSpPr>
          <p:spPr>
            <a:xfrm>
              <a:off x="-31750" y="152566"/>
              <a:ext cx="6068015" cy="1260000"/>
            </a:xfrm>
            <a:prstGeom prst="wedgeRoundRectCallout">
              <a:avLst>
                <a:gd name="adj1" fmla="val -41635"/>
                <a:gd name="adj2" fmla="val -46989"/>
                <a:gd name="adj3" fmla="val 16667"/>
              </a:avLst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ぼくやみんなが住む秦野市は、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2050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年までに</a:t>
              </a:r>
              <a:r>
                <a:rPr lang="ja-JP" altLang="en-US" sz="1100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「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ゼロカーボンシティ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（地球温暖化の原因となる二酸化炭素を出さないまち、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“ゼロ</a:t>
              </a:r>
              <a:r>
                <a:rPr lang="en-US" altLang="ja-JP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(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０</a:t>
              </a:r>
              <a:r>
                <a:rPr lang="en-US" altLang="ja-JP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)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”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にするまち</a:t>
              </a:r>
              <a:r>
                <a:rPr lang="en-US" altLang="ja-JP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(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環境にやさしいまち</a:t>
              </a:r>
              <a:r>
                <a:rPr lang="en-US" altLang="ja-JP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)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）」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を目指すことを宣言したんだ。</a:t>
              </a:r>
              <a:endParaRPr lang="en-US" altLang="ja-JP" sz="1051" kern="10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endParaRPr>
            </a:p>
            <a:p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2050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年ってあと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27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年も先、みんながちょうど大人になっている頃だけど、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今から一人ひとりがコツコツ・少しずつできることにチャレンジ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すれば、まちや地球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の環境を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守ること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につながって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、たくさんの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FF000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笑顔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が生まれるよ。みんなの力でゼロカーボンシティ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を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実現しよう！</a:t>
              </a:r>
              <a:endParaRPr lang="ja-JP" altLang="en-US" sz="1051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※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この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シート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を</a:t>
              </a:r>
              <a:r>
                <a:rPr lang="en-US" altLang="ja-JP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8</a:t>
              </a:r>
              <a:r>
                <a:rPr 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/1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28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の間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に市役所（西庁舎</a:t>
              </a:r>
              <a:r>
                <a:rPr 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1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階環境共生課）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へ持参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してくれたみんなには、プレゼントがあります。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（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先着</a:t>
              </a:r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5</a:t>
              </a:r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0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名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）</a:t>
              </a:r>
              <a:endParaRPr lang="ja-JP" altLang="en-US" sz="1000" kern="100" dirty="0">
                <a:latin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グループ化 16"/>
          <p:cNvGrpSpPr>
            <a:grpSpLocks noChangeAspect="1"/>
          </p:cNvGrpSpPr>
          <p:nvPr/>
        </p:nvGrpSpPr>
        <p:grpSpPr bwMode="auto">
          <a:xfrm flipH="1">
            <a:off x="415817" y="1407515"/>
            <a:ext cx="750860" cy="914561"/>
            <a:chOff x="3683" y="8936"/>
            <a:chExt cx="4556" cy="5744"/>
          </a:xfrm>
        </p:grpSpPr>
        <p:sp>
          <p:nvSpPr>
            <p:cNvPr id="18" name="Freeform 3"/>
            <p:cNvSpPr>
              <a:spLocks noChangeAspect="1"/>
            </p:cNvSpPr>
            <p:nvPr/>
          </p:nvSpPr>
          <p:spPr bwMode="auto">
            <a:xfrm rot="-1121794">
              <a:off x="4113" y="11429"/>
              <a:ext cx="1197" cy="689"/>
            </a:xfrm>
            <a:custGeom>
              <a:avLst/>
              <a:gdLst>
                <a:gd name="T0" fmla="*/ 1347 w 1362"/>
                <a:gd name="T1" fmla="*/ 247 h 689"/>
                <a:gd name="T2" fmla="*/ 927 w 1362"/>
                <a:gd name="T3" fmla="*/ 352 h 689"/>
                <a:gd name="T4" fmla="*/ 677 w 1362"/>
                <a:gd name="T5" fmla="*/ 376 h 689"/>
                <a:gd name="T6" fmla="*/ 437 w 1362"/>
                <a:gd name="T7" fmla="*/ 323 h 689"/>
                <a:gd name="T8" fmla="*/ 313 w 1362"/>
                <a:gd name="T9" fmla="*/ 180 h 689"/>
                <a:gd name="T10" fmla="*/ 206 w 1362"/>
                <a:gd name="T11" fmla="*/ 0 h 689"/>
                <a:gd name="T12" fmla="*/ 0 w 1362"/>
                <a:gd name="T13" fmla="*/ 137 h 689"/>
                <a:gd name="T14" fmla="*/ 52 w 1362"/>
                <a:gd name="T15" fmla="*/ 310 h 689"/>
                <a:gd name="T16" fmla="*/ 153 w 1362"/>
                <a:gd name="T17" fmla="*/ 475 h 689"/>
                <a:gd name="T18" fmla="*/ 293 w 1362"/>
                <a:gd name="T19" fmla="*/ 601 h 689"/>
                <a:gd name="T20" fmla="*/ 495 w 1362"/>
                <a:gd name="T21" fmla="*/ 672 h 689"/>
                <a:gd name="T22" fmla="*/ 715 w 1362"/>
                <a:gd name="T23" fmla="*/ 681 h 689"/>
                <a:gd name="T24" fmla="*/ 927 w 1362"/>
                <a:gd name="T25" fmla="*/ 667 h 689"/>
                <a:gd name="T26" fmla="*/ 1362 w 1362"/>
                <a:gd name="T27" fmla="*/ 577 h 689"/>
                <a:gd name="T28" fmla="*/ 1347 w 1362"/>
                <a:gd name="T29" fmla="*/ 2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2" h="689">
                  <a:moveTo>
                    <a:pt x="1347" y="247"/>
                  </a:moveTo>
                  <a:cubicBezTo>
                    <a:pt x="1275" y="210"/>
                    <a:pt x="1039" y="330"/>
                    <a:pt x="927" y="352"/>
                  </a:cubicBezTo>
                  <a:cubicBezTo>
                    <a:pt x="815" y="374"/>
                    <a:pt x="759" y="381"/>
                    <a:pt x="677" y="376"/>
                  </a:cubicBezTo>
                  <a:cubicBezTo>
                    <a:pt x="521" y="379"/>
                    <a:pt x="498" y="360"/>
                    <a:pt x="437" y="323"/>
                  </a:cubicBezTo>
                  <a:cubicBezTo>
                    <a:pt x="375" y="285"/>
                    <a:pt x="352" y="236"/>
                    <a:pt x="313" y="180"/>
                  </a:cubicBezTo>
                  <a:cubicBezTo>
                    <a:pt x="273" y="124"/>
                    <a:pt x="257" y="3"/>
                    <a:pt x="206" y="0"/>
                  </a:cubicBezTo>
                  <a:lnTo>
                    <a:pt x="0" y="137"/>
                  </a:lnTo>
                  <a:lnTo>
                    <a:pt x="52" y="310"/>
                  </a:lnTo>
                  <a:cubicBezTo>
                    <a:pt x="78" y="365"/>
                    <a:pt x="112" y="428"/>
                    <a:pt x="153" y="475"/>
                  </a:cubicBezTo>
                  <a:cubicBezTo>
                    <a:pt x="196" y="520"/>
                    <a:pt x="235" y="570"/>
                    <a:pt x="293" y="601"/>
                  </a:cubicBezTo>
                  <a:cubicBezTo>
                    <a:pt x="351" y="631"/>
                    <a:pt x="428" y="655"/>
                    <a:pt x="495" y="672"/>
                  </a:cubicBezTo>
                  <a:cubicBezTo>
                    <a:pt x="562" y="689"/>
                    <a:pt x="615" y="689"/>
                    <a:pt x="715" y="681"/>
                  </a:cubicBezTo>
                  <a:lnTo>
                    <a:pt x="927" y="667"/>
                  </a:lnTo>
                  <a:lnTo>
                    <a:pt x="1362" y="577"/>
                  </a:lnTo>
                  <a:lnTo>
                    <a:pt x="1347" y="24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9" name="Freeform 4"/>
            <p:cNvSpPr>
              <a:spLocks noChangeAspect="1"/>
            </p:cNvSpPr>
            <p:nvPr/>
          </p:nvSpPr>
          <p:spPr bwMode="auto">
            <a:xfrm>
              <a:off x="3683" y="11269"/>
              <a:ext cx="541" cy="494"/>
            </a:xfrm>
            <a:custGeom>
              <a:avLst/>
              <a:gdLst>
                <a:gd name="T0" fmla="*/ 538 w 541"/>
                <a:gd name="T1" fmla="*/ 259 h 494"/>
                <a:gd name="T2" fmla="*/ 511 w 541"/>
                <a:gd name="T3" fmla="*/ 160 h 494"/>
                <a:gd name="T4" fmla="*/ 499 w 541"/>
                <a:gd name="T5" fmla="*/ 85 h 494"/>
                <a:gd name="T6" fmla="*/ 508 w 541"/>
                <a:gd name="T7" fmla="*/ 31 h 494"/>
                <a:gd name="T8" fmla="*/ 496 w 541"/>
                <a:gd name="T9" fmla="*/ 10 h 494"/>
                <a:gd name="T10" fmla="*/ 463 w 541"/>
                <a:gd name="T11" fmla="*/ 4 h 494"/>
                <a:gd name="T12" fmla="*/ 430 w 541"/>
                <a:gd name="T13" fmla="*/ 37 h 494"/>
                <a:gd name="T14" fmla="*/ 412 w 541"/>
                <a:gd name="T15" fmla="*/ 157 h 494"/>
                <a:gd name="T16" fmla="*/ 307 w 541"/>
                <a:gd name="T17" fmla="*/ 134 h 494"/>
                <a:gd name="T18" fmla="*/ 205 w 541"/>
                <a:gd name="T19" fmla="*/ 116 h 494"/>
                <a:gd name="T20" fmla="*/ 154 w 541"/>
                <a:gd name="T21" fmla="*/ 125 h 494"/>
                <a:gd name="T22" fmla="*/ 106 w 541"/>
                <a:gd name="T23" fmla="*/ 137 h 494"/>
                <a:gd name="T24" fmla="*/ 79 w 541"/>
                <a:gd name="T25" fmla="*/ 152 h 494"/>
                <a:gd name="T26" fmla="*/ 49 w 541"/>
                <a:gd name="T27" fmla="*/ 182 h 494"/>
                <a:gd name="T28" fmla="*/ 31 w 541"/>
                <a:gd name="T29" fmla="*/ 194 h 494"/>
                <a:gd name="T30" fmla="*/ 19 w 541"/>
                <a:gd name="T31" fmla="*/ 227 h 494"/>
                <a:gd name="T32" fmla="*/ 4 w 541"/>
                <a:gd name="T33" fmla="*/ 262 h 494"/>
                <a:gd name="T34" fmla="*/ 10 w 541"/>
                <a:gd name="T35" fmla="*/ 302 h 494"/>
                <a:gd name="T36" fmla="*/ 28 w 541"/>
                <a:gd name="T37" fmla="*/ 355 h 494"/>
                <a:gd name="T38" fmla="*/ 151 w 541"/>
                <a:gd name="T39" fmla="*/ 376 h 494"/>
                <a:gd name="T40" fmla="*/ 307 w 541"/>
                <a:gd name="T41" fmla="*/ 409 h 494"/>
                <a:gd name="T42" fmla="*/ 410 w 541"/>
                <a:gd name="T43" fmla="*/ 493 h 494"/>
                <a:gd name="T44" fmla="*/ 478 w 541"/>
                <a:gd name="T45" fmla="*/ 443 h 494"/>
                <a:gd name="T46" fmla="*/ 541 w 541"/>
                <a:gd name="T47" fmla="*/ 331 h 494"/>
                <a:gd name="T48" fmla="*/ 538 w 541"/>
                <a:gd name="T49" fmla="*/ 25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1" h="494">
                  <a:moveTo>
                    <a:pt x="538" y="259"/>
                  </a:moveTo>
                  <a:cubicBezTo>
                    <a:pt x="530" y="228"/>
                    <a:pt x="517" y="189"/>
                    <a:pt x="511" y="160"/>
                  </a:cubicBezTo>
                  <a:cubicBezTo>
                    <a:pt x="511" y="160"/>
                    <a:pt x="502" y="109"/>
                    <a:pt x="499" y="85"/>
                  </a:cubicBezTo>
                  <a:cubicBezTo>
                    <a:pt x="499" y="63"/>
                    <a:pt x="508" y="43"/>
                    <a:pt x="508" y="31"/>
                  </a:cubicBezTo>
                  <a:cubicBezTo>
                    <a:pt x="508" y="19"/>
                    <a:pt x="503" y="14"/>
                    <a:pt x="496" y="10"/>
                  </a:cubicBezTo>
                  <a:cubicBezTo>
                    <a:pt x="489" y="6"/>
                    <a:pt x="474" y="0"/>
                    <a:pt x="463" y="4"/>
                  </a:cubicBezTo>
                  <a:cubicBezTo>
                    <a:pt x="452" y="8"/>
                    <a:pt x="442" y="10"/>
                    <a:pt x="430" y="37"/>
                  </a:cubicBezTo>
                  <a:cubicBezTo>
                    <a:pt x="418" y="64"/>
                    <a:pt x="436" y="144"/>
                    <a:pt x="412" y="157"/>
                  </a:cubicBezTo>
                  <a:cubicBezTo>
                    <a:pt x="392" y="173"/>
                    <a:pt x="341" y="141"/>
                    <a:pt x="307" y="134"/>
                  </a:cubicBezTo>
                  <a:cubicBezTo>
                    <a:pt x="273" y="127"/>
                    <a:pt x="230" y="117"/>
                    <a:pt x="205" y="116"/>
                  </a:cubicBezTo>
                  <a:cubicBezTo>
                    <a:pt x="178" y="117"/>
                    <a:pt x="170" y="122"/>
                    <a:pt x="154" y="125"/>
                  </a:cubicBezTo>
                  <a:cubicBezTo>
                    <a:pt x="138" y="128"/>
                    <a:pt x="118" y="133"/>
                    <a:pt x="106" y="137"/>
                  </a:cubicBezTo>
                  <a:cubicBezTo>
                    <a:pt x="94" y="141"/>
                    <a:pt x="89" y="145"/>
                    <a:pt x="79" y="152"/>
                  </a:cubicBezTo>
                  <a:cubicBezTo>
                    <a:pt x="69" y="158"/>
                    <a:pt x="58" y="175"/>
                    <a:pt x="49" y="182"/>
                  </a:cubicBezTo>
                  <a:cubicBezTo>
                    <a:pt x="41" y="189"/>
                    <a:pt x="36" y="187"/>
                    <a:pt x="31" y="194"/>
                  </a:cubicBezTo>
                  <a:cubicBezTo>
                    <a:pt x="26" y="201"/>
                    <a:pt x="23" y="216"/>
                    <a:pt x="19" y="227"/>
                  </a:cubicBezTo>
                  <a:cubicBezTo>
                    <a:pt x="15" y="238"/>
                    <a:pt x="5" y="250"/>
                    <a:pt x="4" y="262"/>
                  </a:cubicBezTo>
                  <a:cubicBezTo>
                    <a:pt x="0" y="275"/>
                    <a:pt x="6" y="287"/>
                    <a:pt x="10" y="302"/>
                  </a:cubicBezTo>
                  <a:cubicBezTo>
                    <a:pt x="14" y="317"/>
                    <a:pt x="5" y="343"/>
                    <a:pt x="28" y="355"/>
                  </a:cubicBezTo>
                  <a:cubicBezTo>
                    <a:pt x="67" y="382"/>
                    <a:pt x="112" y="373"/>
                    <a:pt x="151" y="376"/>
                  </a:cubicBezTo>
                  <a:cubicBezTo>
                    <a:pt x="190" y="379"/>
                    <a:pt x="258" y="393"/>
                    <a:pt x="307" y="409"/>
                  </a:cubicBezTo>
                  <a:cubicBezTo>
                    <a:pt x="357" y="427"/>
                    <a:pt x="375" y="494"/>
                    <a:pt x="410" y="493"/>
                  </a:cubicBezTo>
                  <a:lnTo>
                    <a:pt x="478" y="443"/>
                  </a:lnTo>
                  <a:lnTo>
                    <a:pt x="541" y="331"/>
                  </a:lnTo>
                  <a:lnTo>
                    <a:pt x="538" y="259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0" name="Freeform 5"/>
            <p:cNvSpPr>
              <a:spLocks noChangeAspect="1"/>
            </p:cNvSpPr>
            <p:nvPr/>
          </p:nvSpPr>
          <p:spPr bwMode="auto">
            <a:xfrm>
              <a:off x="4677" y="10565"/>
              <a:ext cx="2799" cy="2897"/>
            </a:xfrm>
            <a:custGeom>
              <a:avLst/>
              <a:gdLst>
                <a:gd name="T0" fmla="*/ 621 w 2799"/>
                <a:gd name="T1" fmla="*/ 0 h 2897"/>
                <a:gd name="T2" fmla="*/ 147 w 2799"/>
                <a:gd name="T3" fmla="*/ 1316 h 2897"/>
                <a:gd name="T4" fmla="*/ 168 w 2799"/>
                <a:gd name="T5" fmla="*/ 2600 h 2897"/>
                <a:gd name="T6" fmla="*/ 1154 w 2799"/>
                <a:gd name="T7" fmla="*/ 2768 h 2897"/>
                <a:gd name="T8" fmla="*/ 2029 w 2799"/>
                <a:gd name="T9" fmla="*/ 2897 h 2897"/>
                <a:gd name="T10" fmla="*/ 2314 w 2799"/>
                <a:gd name="T11" fmla="*/ 1892 h 2897"/>
                <a:gd name="T12" fmla="*/ 2539 w 2799"/>
                <a:gd name="T13" fmla="*/ 797 h 2897"/>
                <a:gd name="T14" fmla="*/ 2479 w 2799"/>
                <a:gd name="T15" fmla="*/ 302 h 2897"/>
                <a:gd name="T16" fmla="*/ 621 w 2799"/>
                <a:gd name="T17" fmla="*/ 0 h 2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99" h="2897">
                  <a:moveTo>
                    <a:pt x="621" y="0"/>
                  </a:moveTo>
                  <a:cubicBezTo>
                    <a:pt x="241" y="137"/>
                    <a:pt x="223" y="883"/>
                    <a:pt x="147" y="1316"/>
                  </a:cubicBezTo>
                  <a:cubicBezTo>
                    <a:pt x="84" y="1704"/>
                    <a:pt x="0" y="2358"/>
                    <a:pt x="168" y="2600"/>
                  </a:cubicBezTo>
                  <a:lnTo>
                    <a:pt x="1154" y="2768"/>
                  </a:lnTo>
                  <a:lnTo>
                    <a:pt x="2029" y="2897"/>
                  </a:lnTo>
                  <a:cubicBezTo>
                    <a:pt x="2222" y="2751"/>
                    <a:pt x="2229" y="2242"/>
                    <a:pt x="2314" y="1892"/>
                  </a:cubicBezTo>
                  <a:cubicBezTo>
                    <a:pt x="2393" y="1627"/>
                    <a:pt x="2511" y="1062"/>
                    <a:pt x="2539" y="797"/>
                  </a:cubicBezTo>
                  <a:cubicBezTo>
                    <a:pt x="2567" y="532"/>
                    <a:pt x="2799" y="435"/>
                    <a:pt x="2479" y="302"/>
                  </a:cubicBezTo>
                  <a:lnTo>
                    <a:pt x="621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1" name="AutoShape 6"/>
            <p:cNvSpPr>
              <a:spLocks noChangeAspect="1" noChangeArrowheads="1"/>
            </p:cNvSpPr>
            <p:nvPr/>
          </p:nvSpPr>
          <p:spPr bwMode="auto">
            <a:xfrm rot="17175298">
              <a:off x="5230" y="12209"/>
              <a:ext cx="445" cy="381"/>
            </a:xfrm>
            <a:prstGeom prst="moon">
              <a:avLst>
                <a:gd name="adj" fmla="val 8216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22" name="Group 7"/>
            <p:cNvGrpSpPr>
              <a:grpSpLocks noChangeAspect="1"/>
            </p:cNvGrpSpPr>
            <p:nvPr/>
          </p:nvGrpSpPr>
          <p:grpSpPr bwMode="auto">
            <a:xfrm rot="659922">
              <a:off x="5160" y="11185"/>
              <a:ext cx="384" cy="852"/>
              <a:chOff x="5280" y="7532"/>
              <a:chExt cx="495" cy="852"/>
            </a:xfrm>
          </p:grpSpPr>
          <p:sp>
            <p:nvSpPr>
              <p:cNvPr id="42" name="Oval 8"/>
              <p:cNvSpPr>
                <a:spLocks noChangeAspect="1" noChangeArrowheads="1"/>
              </p:cNvSpPr>
              <p:nvPr/>
            </p:nvSpPr>
            <p:spPr bwMode="auto">
              <a:xfrm>
                <a:off x="5280" y="7532"/>
                <a:ext cx="495" cy="85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43" name="Oval 9"/>
              <p:cNvSpPr>
                <a:spLocks noChangeAspect="1" noChangeArrowheads="1"/>
              </p:cNvSpPr>
              <p:nvPr/>
            </p:nvSpPr>
            <p:spPr bwMode="auto">
              <a:xfrm>
                <a:off x="5403" y="7609"/>
                <a:ext cx="333" cy="5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10"/>
            <p:cNvGrpSpPr>
              <a:grpSpLocks noChangeAspect="1"/>
            </p:cNvGrpSpPr>
            <p:nvPr/>
          </p:nvGrpSpPr>
          <p:grpSpPr bwMode="auto">
            <a:xfrm rot="737977">
              <a:off x="5751" y="11361"/>
              <a:ext cx="471" cy="852"/>
              <a:chOff x="5280" y="7532"/>
              <a:chExt cx="495" cy="852"/>
            </a:xfrm>
          </p:grpSpPr>
          <p:sp>
            <p:nvSpPr>
              <p:cNvPr id="40" name="Oval 11"/>
              <p:cNvSpPr>
                <a:spLocks noChangeAspect="1" noChangeArrowheads="1"/>
              </p:cNvSpPr>
              <p:nvPr/>
            </p:nvSpPr>
            <p:spPr bwMode="auto">
              <a:xfrm>
                <a:off x="5280" y="7532"/>
                <a:ext cx="495" cy="85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41" name="Oval 12"/>
              <p:cNvSpPr>
                <a:spLocks noChangeAspect="1" noChangeArrowheads="1"/>
              </p:cNvSpPr>
              <p:nvPr/>
            </p:nvSpPr>
            <p:spPr bwMode="auto">
              <a:xfrm>
                <a:off x="5403" y="7609"/>
                <a:ext cx="333" cy="5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4" name="Group 13"/>
            <p:cNvGrpSpPr>
              <a:grpSpLocks noChangeAspect="1"/>
            </p:cNvGrpSpPr>
            <p:nvPr/>
          </p:nvGrpSpPr>
          <p:grpSpPr bwMode="auto">
            <a:xfrm rot="1099749">
              <a:off x="4874" y="8936"/>
              <a:ext cx="3365" cy="2501"/>
              <a:chOff x="4710" y="2341"/>
              <a:chExt cx="2385" cy="1772"/>
            </a:xfrm>
          </p:grpSpPr>
          <p:sp>
            <p:nvSpPr>
              <p:cNvPr id="35" name="Oval 14"/>
              <p:cNvSpPr>
                <a:spLocks noChangeAspect="1" noChangeArrowheads="1"/>
              </p:cNvSpPr>
              <p:nvPr/>
            </p:nvSpPr>
            <p:spPr bwMode="auto">
              <a:xfrm>
                <a:off x="5280" y="2341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6" name="Oval 15"/>
              <p:cNvSpPr>
                <a:spLocks noChangeAspect="1" noChangeArrowheads="1"/>
              </p:cNvSpPr>
              <p:nvPr/>
            </p:nvSpPr>
            <p:spPr bwMode="auto">
              <a:xfrm>
                <a:off x="4740" y="2613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7" name="Oval 16"/>
              <p:cNvSpPr>
                <a:spLocks noChangeAspect="1" noChangeArrowheads="1"/>
              </p:cNvSpPr>
              <p:nvPr/>
            </p:nvSpPr>
            <p:spPr bwMode="auto">
              <a:xfrm>
                <a:off x="5820" y="2613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8" name="Oval 17"/>
              <p:cNvSpPr>
                <a:spLocks noChangeAspect="1" noChangeArrowheads="1"/>
              </p:cNvSpPr>
              <p:nvPr/>
            </p:nvSpPr>
            <p:spPr bwMode="auto">
              <a:xfrm>
                <a:off x="4710" y="3193"/>
                <a:ext cx="1530" cy="920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9" name="Oval 18"/>
              <p:cNvSpPr>
                <a:spLocks noChangeAspect="1" noChangeArrowheads="1"/>
              </p:cNvSpPr>
              <p:nvPr/>
            </p:nvSpPr>
            <p:spPr bwMode="auto">
              <a:xfrm>
                <a:off x="5625" y="3173"/>
                <a:ext cx="1470" cy="916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5" name="Freeform 19"/>
            <p:cNvSpPr>
              <a:spLocks noChangeAspect="1"/>
            </p:cNvSpPr>
            <p:nvPr/>
          </p:nvSpPr>
          <p:spPr bwMode="auto">
            <a:xfrm>
              <a:off x="4785" y="12905"/>
              <a:ext cx="1305" cy="1775"/>
            </a:xfrm>
            <a:custGeom>
              <a:avLst/>
              <a:gdLst>
                <a:gd name="T0" fmla="*/ 0 w 1305"/>
                <a:gd name="T1" fmla="*/ 140 h 1775"/>
                <a:gd name="T2" fmla="*/ 270 w 1305"/>
                <a:gd name="T3" fmla="*/ 920 h 1775"/>
                <a:gd name="T4" fmla="*/ 525 w 1305"/>
                <a:gd name="T5" fmla="*/ 1340 h 1775"/>
                <a:gd name="T6" fmla="*/ 345 w 1305"/>
                <a:gd name="T7" fmla="*/ 1490 h 1775"/>
                <a:gd name="T8" fmla="*/ 270 w 1305"/>
                <a:gd name="T9" fmla="*/ 1582 h 1775"/>
                <a:gd name="T10" fmla="*/ 330 w 1305"/>
                <a:gd name="T11" fmla="*/ 1745 h 1775"/>
                <a:gd name="T12" fmla="*/ 540 w 1305"/>
                <a:gd name="T13" fmla="*/ 1760 h 1775"/>
                <a:gd name="T14" fmla="*/ 765 w 1305"/>
                <a:gd name="T15" fmla="*/ 1670 h 1775"/>
                <a:gd name="T16" fmla="*/ 1005 w 1305"/>
                <a:gd name="T17" fmla="*/ 1550 h 1775"/>
                <a:gd name="T18" fmla="*/ 1050 w 1305"/>
                <a:gd name="T19" fmla="*/ 1415 h 1775"/>
                <a:gd name="T20" fmla="*/ 960 w 1305"/>
                <a:gd name="T21" fmla="*/ 965 h 1775"/>
                <a:gd name="T22" fmla="*/ 1020 w 1305"/>
                <a:gd name="T23" fmla="*/ 304 h 1775"/>
                <a:gd name="T24" fmla="*/ 1305 w 1305"/>
                <a:gd name="T25" fmla="*/ 241 h 1775"/>
                <a:gd name="T26" fmla="*/ 165 w 1305"/>
                <a:gd name="T27" fmla="*/ 0 h 1775"/>
                <a:gd name="T28" fmla="*/ 15 w 1305"/>
                <a:gd name="T29" fmla="*/ 80 h 1775"/>
                <a:gd name="T30" fmla="*/ 0 w 1305"/>
                <a:gd name="T31" fmla="*/ 14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05" h="1775">
                  <a:moveTo>
                    <a:pt x="0" y="140"/>
                  </a:moveTo>
                  <a:cubicBezTo>
                    <a:pt x="43" y="280"/>
                    <a:pt x="182" y="720"/>
                    <a:pt x="270" y="920"/>
                  </a:cubicBezTo>
                  <a:cubicBezTo>
                    <a:pt x="358" y="1120"/>
                    <a:pt x="513" y="1245"/>
                    <a:pt x="525" y="1340"/>
                  </a:cubicBezTo>
                  <a:cubicBezTo>
                    <a:pt x="537" y="1435"/>
                    <a:pt x="387" y="1450"/>
                    <a:pt x="345" y="1490"/>
                  </a:cubicBezTo>
                  <a:cubicBezTo>
                    <a:pt x="303" y="1530"/>
                    <a:pt x="272" y="1540"/>
                    <a:pt x="270" y="1582"/>
                  </a:cubicBezTo>
                  <a:cubicBezTo>
                    <a:pt x="268" y="1624"/>
                    <a:pt x="285" y="1715"/>
                    <a:pt x="330" y="1745"/>
                  </a:cubicBezTo>
                  <a:cubicBezTo>
                    <a:pt x="375" y="1775"/>
                    <a:pt x="468" y="1772"/>
                    <a:pt x="540" y="1760"/>
                  </a:cubicBezTo>
                  <a:cubicBezTo>
                    <a:pt x="612" y="1748"/>
                    <a:pt x="688" y="1705"/>
                    <a:pt x="765" y="1670"/>
                  </a:cubicBezTo>
                  <a:lnTo>
                    <a:pt x="1005" y="1550"/>
                  </a:lnTo>
                  <a:cubicBezTo>
                    <a:pt x="1047" y="1508"/>
                    <a:pt x="1057" y="1512"/>
                    <a:pt x="1050" y="1415"/>
                  </a:cubicBezTo>
                  <a:cubicBezTo>
                    <a:pt x="1043" y="1318"/>
                    <a:pt x="965" y="1150"/>
                    <a:pt x="960" y="965"/>
                  </a:cubicBezTo>
                  <a:cubicBezTo>
                    <a:pt x="930" y="800"/>
                    <a:pt x="965" y="424"/>
                    <a:pt x="1020" y="304"/>
                  </a:cubicBezTo>
                  <a:lnTo>
                    <a:pt x="1305" y="241"/>
                  </a:lnTo>
                  <a:lnTo>
                    <a:pt x="165" y="0"/>
                  </a:lnTo>
                  <a:lnTo>
                    <a:pt x="15" y="8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26" name="Group 20"/>
            <p:cNvGrpSpPr>
              <a:grpSpLocks noChangeAspect="1"/>
            </p:cNvGrpSpPr>
            <p:nvPr/>
          </p:nvGrpSpPr>
          <p:grpSpPr bwMode="auto">
            <a:xfrm rot="2218250">
              <a:off x="5704" y="9461"/>
              <a:ext cx="611" cy="702"/>
              <a:chOff x="2130" y="1789"/>
              <a:chExt cx="874" cy="825"/>
            </a:xfrm>
          </p:grpSpPr>
          <p:sp>
            <p:nvSpPr>
              <p:cNvPr id="32" name="AutoShape 21"/>
              <p:cNvSpPr>
                <a:spLocks noChangeAspect="1" noChangeArrowheads="1"/>
              </p:cNvSpPr>
              <p:nvPr/>
            </p:nvSpPr>
            <p:spPr bwMode="auto">
              <a:xfrm flipV="1">
                <a:off x="2130" y="1869"/>
                <a:ext cx="339" cy="29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3" name="AutoShape 22"/>
              <p:cNvSpPr>
                <a:spLocks noChangeAspect="1" noChangeArrowheads="1"/>
              </p:cNvSpPr>
              <p:nvPr/>
            </p:nvSpPr>
            <p:spPr bwMode="auto">
              <a:xfrm flipV="1">
                <a:off x="2646" y="1865"/>
                <a:ext cx="358" cy="30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34" name="Freeform 23"/>
              <p:cNvSpPr>
                <a:spLocks noChangeAspect="1"/>
              </p:cNvSpPr>
              <p:nvPr/>
            </p:nvSpPr>
            <p:spPr bwMode="auto">
              <a:xfrm flipH="1">
                <a:off x="2318" y="1789"/>
                <a:ext cx="484" cy="825"/>
              </a:xfrm>
              <a:custGeom>
                <a:avLst/>
                <a:gdLst>
                  <a:gd name="T0" fmla="*/ 245 w 482"/>
                  <a:gd name="T1" fmla="*/ 842 h 842"/>
                  <a:gd name="T2" fmla="*/ 482 w 482"/>
                  <a:gd name="T3" fmla="*/ 437 h 842"/>
                  <a:gd name="T4" fmla="*/ 244 w 482"/>
                  <a:gd name="T5" fmla="*/ 0 h 842"/>
                  <a:gd name="T6" fmla="*/ 26 w 482"/>
                  <a:gd name="T7" fmla="*/ 401 h 842"/>
                  <a:gd name="T8" fmla="*/ 89 w 482"/>
                  <a:gd name="T9" fmla="*/ 578 h 842"/>
                  <a:gd name="T10" fmla="*/ 173 w 482"/>
                  <a:gd name="T11" fmla="*/ 635 h 842"/>
                  <a:gd name="T12" fmla="*/ 242 w 482"/>
                  <a:gd name="T13" fmla="*/ 518 h 842"/>
                  <a:gd name="T14" fmla="*/ 200 w 482"/>
                  <a:gd name="T15" fmla="*/ 521 h 842"/>
                  <a:gd name="T16" fmla="*/ 170 w 482"/>
                  <a:gd name="T17" fmla="*/ 503 h 842"/>
                  <a:gd name="T18" fmla="*/ 149 w 482"/>
                  <a:gd name="T19" fmla="*/ 473 h 842"/>
                  <a:gd name="T20" fmla="*/ 140 w 482"/>
                  <a:gd name="T21" fmla="*/ 443 h 842"/>
                  <a:gd name="T22" fmla="*/ 155 w 482"/>
                  <a:gd name="T23" fmla="*/ 391 h 842"/>
                  <a:gd name="T24" fmla="*/ 194 w 482"/>
                  <a:gd name="T25" fmla="*/ 359 h 842"/>
                  <a:gd name="T26" fmla="*/ 236 w 482"/>
                  <a:gd name="T27" fmla="*/ 353 h 842"/>
                  <a:gd name="T28" fmla="*/ 272 w 482"/>
                  <a:gd name="T29" fmla="*/ 362 h 842"/>
                  <a:gd name="T30" fmla="*/ 302 w 482"/>
                  <a:gd name="T31" fmla="*/ 386 h 842"/>
                  <a:gd name="T32" fmla="*/ 311 w 482"/>
                  <a:gd name="T33" fmla="*/ 463 h 842"/>
                  <a:gd name="T34" fmla="*/ 176 w 482"/>
                  <a:gd name="T35" fmla="*/ 707 h 842"/>
                  <a:gd name="T36" fmla="*/ 245 w 482"/>
                  <a:gd name="T37" fmla="*/ 842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2" h="842">
                    <a:moveTo>
                      <a:pt x="245" y="842"/>
                    </a:moveTo>
                    <a:lnTo>
                      <a:pt x="482" y="437"/>
                    </a:lnTo>
                    <a:lnTo>
                      <a:pt x="244" y="0"/>
                    </a:lnTo>
                    <a:lnTo>
                      <a:pt x="26" y="401"/>
                    </a:lnTo>
                    <a:cubicBezTo>
                      <a:pt x="0" y="497"/>
                      <a:pt x="65" y="539"/>
                      <a:pt x="89" y="578"/>
                    </a:cubicBezTo>
                    <a:cubicBezTo>
                      <a:pt x="113" y="617"/>
                      <a:pt x="161" y="653"/>
                      <a:pt x="173" y="635"/>
                    </a:cubicBezTo>
                    <a:cubicBezTo>
                      <a:pt x="189" y="615"/>
                      <a:pt x="238" y="537"/>
                      <a:pt x="242" y="518"/>
                    </a:cubicBezTo>
                    <a:lnTo>
                      <a:pt x="200" y="521"/>
                    </a:lnTo>
                    <a:cubicBezTo>
                      <a:pt x="188" y="519"/>
                      <a:pt x="179" y="511"/>
                      <a:pt x="170" y="503"/>
                    </a:cubicBezTo>
                    <a:cubicBezTo>
                      <a:pt x="161" y="495"/>
                      <a:pt x="154" y="483"/>
                      <a:pt x="149" y="473"/>
                    </a:cubicBezTo>
                    <a:cubicBezTo>
                      <a:pt x="144" y="463"/>
                      <a:pt x="139" y="457"/>
                      <a:pt x="140" y="443"/>
                    </a:cubicBezTo>
                    <a:cubicBezTo>
                      <a:pt x="141" y="429"/>
                      <a:pt x="146" y="405"/>
                      <a:pt x="155" y="391"/>
                    </a:cubicBezTo>
                    <a:cubicBezTo>
                      <a:pt x="164" y="377"/>
                      <a:pt x="181" y="365"/>
                      <a:pt x="194" y="359"/>
                    </a:cubicBezTo>
                    <a:cubicBezTo>
                      <a:pt x="207" y="353"/>
                      <a:pt x="223" y="351"/>
                      <a:pt x="236" y="353"/>
                    </a:cubicBezTo>
                    <a:cubicBezTo>
                      <a:pt x="249" y="355"/>
                      <a:pt x="262" y="357"/>
                      <a:pt x="272" y="362"/>
                    </a:cubicBezTo>
                    <a:cubicBezTo>
                      <a:pt x="282" y="367"/>
                      <a:pt x="296" y="370"/>
                      <a:pt x="302" y="386"/>
                    </a:cubicBezTo>
                    <a:cubicBezTo>
                      <a:pt x="308" y="402"/>
                      <a:pt x="331" y="410"/>
                      <a:pt x="311" y="463"/>
                    </a:cubicBezTo>
                    <a:lnTo>
                      <a:pt x="176" y="707"/>
                    </a:lnTo>
                    <a:lnTo>
                      <a:pt x="245" y="8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7" name="Freeform 24"/>
            <p:cNvSpPr>
              <a:spLocks noChangeAspect="1"/>
            </p:cNvSpPr>
            <p:nvPr/>
          </p:nvSpPr>
          <p:spPr bwMode="auto">
            <a:xfrm>
              <a:off x="5628" y="12869"/>
              <a:ext cx="1386" cy="1736"/>
            </a:xfrm>
            <a:custGeom>
              <a:avLst/>
              <a:gdLst>
                <a:gd name="T0" fmla="*/ 12 w 1386"/>
                <a:gd name="T1" fmla="*/ 251 h 1736"/>
                <a:gd name="T2" fmla="*/ 147 w 1386"/>
                <a:gd name="T3" fmla="*/ 521 h 1736"/>
                <a:gd name="T4" fmla="*/ 400 w 1386"/>
                <a:gd name="T5" fmla="*/ 1136 h 1736"/>
                <a:gd name="T6" fmla="*/ 627 w 1386"/>
                <a:gd name="T7" fmla="*/ 1466 h 1736"/>
                <a:gd name="T8" fmla="*/ 912 w 1386"/>
                <a:gd name="T9" fmla="*/ 1436 h 1736"/>
                <a:gd name="T10" fmla="*/ 942 w 1386"/>
                <a:gd name="T11" fmla="*/ 1706 h 1736"/>
                <a:gd name="T12" fmla="*/ 1047 w 1386"/>
                <a:gd name="T13" fmla="*/ 1736 h 1736"/>
                <a:gd name="T14" fmla="*/ 1136 w 1386"/>
                <a:gd name="T15" fmla="*/ 1696 h 1736"/>
                <a:gd name="T16" fmla="*/ 1241 w 1386"/>
                <a:gd name="T17" fmla="*/ 1531 h 1736"/>
                <a:gd name="T18" fmla="*/ 1346 w 1386"/>
                <a:gd name="T19" fmla="*/ 1141 h 1736"/>
                <a:gd name="T20" fmla="*/ 1196 w 1386"/>
                <a:gd name="T21" fmla="*/ 1066 h 1736"/>
                <a:gd name="T22" fmla="*/ 926 w 1386"/>
                <a:gd name="T23" fmla="*/ 1126 h 1736"/>
                <a:gd name="T24" fmla="*/ 986 w 1386"/>
                <a:gd name="T25" fmla="*/ 811 h 1736"/>
                <a:gd name="T26" fmla="*/ 1182 w 1386"/>
                <a:gd name="T27" fmla="*/ 403 h 1736"/>
                <a:gd name="T28" fmla="*/ 1182 w 1386"/>
                <a:gd name="T29" fmla="*/ 270 h 1736"/>
                <a:gd name="T30" fmla="*/ 220 w 1386"/>
                <a:gd name="T31" fmla="*/ 0 h 1736"/>
                <a:gd name="T32" fmla="*/ 12 w 1386"/>
                <a:gd name="T33" fmla="*/ 251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86" h="1736">
                  <a:moveTo>
                    <a:pt x="12" y="251"/>
                  </a:moveTo>
                  <a:cubicBezTo>
                    <a:pt x="0" y="338"/>
                    <a:pt x="82" y="374"/>
                    <a:pt x="147" y="521"/>
                  </a:cubicBezTo>
                  <a:cubicBezTo>
                    <a:pt x="212" y="668"/>
                    <a:pt x="320" y="979"/>
                    <a:pt x="400" y="1136"/>
                  </a:cubicBezTo>
                  <a:cubicBezTo>
                    <a:pt x="480" y="1293"/>
                    <a:pt x="542" y="1416"/>
                    <a:pt x="627" y="1466"/>
                  </a:cubicBezTo>
                  <a:cubicBezTo>
                    <a:pt x="712" y="1516"/>
                    <a:pt x="860" y="1396"/>
                    <a:pt x="912" y="1436"/>
                  </a:cubicBezTo>
                  <a:cubicBezTo>
                    <a:pt x="964" y="1476"/>
                    <a:pt x="920" y="1656"/>
                    <a:pt x="942" y="1706"/>
                  </a:cubicBezTo>
                  <a:lnTo>
                    <a:pt x="1047" y="1736"/>
                  </a:lnTo>
                  <a:lnTo>
                    <a:pt x="1136" y="1696"/>
                  </a:lnTo>
                  <a:cubicBezTo>
                    <a:pt x="1168" y="1662"/>
                    <a:pt x="1206" y="1623"/>
                    <a:pt x="1241" y="1531"/>
                  </a:cubicBezTo>
                  <a:cubicBezTo>
                    <a:pt x="1243" y="1497"/>
                    <a:pt x="1386" y="1201"/>
                    <a:pt x="1346" y="1141"/>
                  </a:cubicBezTo>
                  <a:cubicBezTo>
                    <a:pt x="1339" y="1064"/>
                    <a:pt x="1266" y="1069"/>
                    <a:pt x="1196" y="1066"/>
                  </a:cubicBezTo>
                  <a:cubicBezTo>
                    <a:pt x="1126" y="1063"/>
                    <a:pt x="961" y="1169"/>
                    <a:pt x="926" y="1126"/>
                  </a:cubicBezTo>
                  <a:cubicBezTo>
                    <a:pt x="891" y="1083"/>
                    <a:pt x="943" y="931"/>
                    <a:pt x="986" y="811"/>
                  </a:cubicBezTo>
                  <a:cubicBezTo>
                    <a:pt x="1066" y="636"/>
                    <a:pt x="1149" y="493"/>
                    <a:pt x="1182" y="403"/>
                  </a:cubicBezTo>
                  <a:lnTo>
                    <a:pt x="1182" y="270"/>
                  </a:lnTo>
                  <a:lnTo>
                    <a:pt x="220" y="0"/>
                  </a:lnTo>
                  <a:lnTo>
                    <a:pt x="12" y="251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8" name="Freeform 25"/>
            <p:cNvSpPr>
              <a:spLocks noChangeAspect="1"/>
            </p:cNvSpPr>
            <p:nvPr/>
          </p:nvSpPr>
          <p:spPr bwMode="auto">
            <a:xfrm>
              <a:off x="6751" y="12235"/>
              <a:ext cx="483" cy="843"/>
            </a:xfrm>
            <a:custGeom>
              <a:avLst/>
              <a:gdLst>
                <a:gd name="T0" fmla="*/ 14 w 483"/>
                <a:gd name="T1" fmla="*/ 75 h 843"/>
                <a:gd name="T2" fmla="*/ 154 w 483"/>
                <a:gd name="T3" fmla="*/ 306 h 843"/>
                <a:gd name="T4" fmla="*/ 201 w 483"/>
                <a:gd name="T5" fmla="*/ 492 h 843"/>
                <a:gd name="T6" fmla="*/ 131 w 483"/>
                <a:gd name="T7" fmla="*/ 606 h 843"/>
                <a:gd name="T8" fmla="*/ 24 w 483"/>
                <a:gd name="T9" fmla="*/ 714 h 843"/>
                <a:gd name="T10" fmla="*/ 212 w 483"/>
                <a:gd name="T11" fmla="*/ 843 h 843"/>
                <a:gd name="T12" fmla="*/ 332 w 483"/>
                <a:gd name="T13" fmla="*/ 776 h 843"/>
                <a:gd name="T14" fmla="*/ 430 w 483"/>
                <a:gd name="T15" fmla="*/ 674 h 843"/>
                <a:gd name="T16" fmla="*/ 480 w 483"/>
                <a:gd name="T17" fmla="*/ 551 h 843"/>
                <a:gd name="T18" fmla="*/ 463 w 483"/>
                <a:gd name="T19" fmla="*/ 390 h 843"/>
                <a:gd name="T20" fmla="*/ 389 w 483"/>
                <a:gd name="T21" fmla="*/ 226 h 843"/>
                <a:gd name="T22" fmla="*/ 239 w 483"/>
                <a:gd name="T23" fmla="*/ 0 h 843"/>
                <a:gd name="T24" fmla="*/ 14 w 483"/>
                <a:gd name="T25" fmla="*/ 75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3" h="843">
                  <a:moveTo>
                    <a:pt x="14" y="75"/>
                  </a:moveTo>
                  <a:cubicBezTo>
                    <a:pt x="0" y="126"/>
                    <a:pt x="123" y="237"/>
                    <a:pt x="154" y="306"/>
                  </a:cubicBezTo>
                  <a:cubicBezTo>
                    <a:pt x="215" y="420"/>
                    <a:pt x="208" y="440"/>
                    <a:pt x="201" y="492"/>
                  </a:cubicBezTo>
                  <a:cubicBezTo>
                    <a:pt x="194" y="542"/>
                    <a:pt x="162" y="568"/>
                    <a:pt x="131" y="606"/>
                  </a:cubicBezTo>
                  <a:cubicBezTo>
                    <a:pt x="100" y="644"/>
                    <a:pt x="7" y="676"/>
                    <a:pt x="24" y="714"/>
                  </a:cubicBezTo>
                  <a:lnTo>
                    <a:pt x="212" y="843"/>
                  </a:lnTo>
                  <a:lnTo>
                    <a:pt x="332" y="776"/>
                  </a:lnTo>
                  <a:cubicBezTo>
                    <a:pt x="369" y="747"/>
                    <a:pt x="406" y="712"/>
                    <a:pt x="430" y="674"/>
                  </a:cubicBezTo>
                  <a:cubicBezTo>
                    <a:pt x="450" y="635"/>
                    <a:pt x="477" y="598"/>
                    <a:pt x="480" y="551"/>
                  </a:cubicBezTo>
                  <a:cubicBezTo>
                    <a:pt x="483" y="503"/>
                    <a:pt x="474" y="442"/>
                    <a:pt x="463" y="390"/>
                  </a:cubicBezTo>
                  <a:cubicBezTo>
                    <a:pt x="452" y="338"/>
                    <a:pt x="432" y="299"/>
                    <a:pt x="389" y="226"/>
                  </a:cubicBezTo>
                  <a:lnTo>
                    <a:pt x="239" y="0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29" name="Freeform 26"/>
            <p:cNvSpPr>
              <a:spLocks noChangeAspect="1"/>
            </p:cNvSpPr>
            <p:nvPr/>
          </p:nvSpPr>
          <p:spPr bwMode="auto">
            <a:xfrm>
              <a:off x="6553" y="12890"/>
              <a:ext cx="440" cy="406"/>
            </a:xfrm>
            <a:custGeom>
              <a:avLst/>
              <a:gdLst>
                <a:gd name="T0" fmla="*/ 230 w 440"/>
                <a:gd name="T1" fmla="*/ 48 h 406"/>
                <a:gd name="T2" fmla="*/ 147 w 440"/>
                <a:gd name="T3" fmla="*/ 12 h 406"/>
                <a:gd name="T4" fmla="*/ 88 w 440"/>
                <a:gd name="T5" fmla="*/ 11 h 406"/>
                <a:gd name="T6" fmla="*/ 42 w 440"/>
                <a:gd name="T7" fmla="*/ 35 h 406"/>
                <a:gd name="T8" fmla="*/ 18 w 440"/>
                <a:gd name="T9" fmla="*/ 82 h 406"/>
                <a:gd name="T10" fmla="*/ 50 w 440"/>
                <a:gd name="T11" fmla="*/ 135 h 406"/>
                <a:gd name="T12" fmla="*/ 15 w 440"/>
                <a:gd name="T13" fmla="*/ 171 h 406"/>
                <a:gd name="T14" fmla="*/ 8 w 440"/>
                <a:gd name="T15" fmla="*/ 216 h 406"/>
                <a:gd name="T16" fmla="*/ 67 w 440"/>
                <a:gd name="T17" fmla="*/ 295 h 406"/>
                <a:gd name="T18" fmla="*/ 142 w 440"/>
                <a:gd name="T19" fmla="*/ 350 h 406"/>
                <a:gd name="T20" fmla="*/ 250 w 440"/>
                <a:gd name="T21" fmla="*/ 403 h 406"/>
                <a:gd name="T22" fmla="*/ 338 w 440"/>
                <a:gd name="T23" fmla="*/ 362 h 406"/>
                <a:gd name="T24" fmla="*/ 404 w 440"/>
                <a:gd name="T25" fmla="*/ 277 h 406"/>
                <a:gd name="T26" fmla="*/ 440 w 440"/>
                <a:gd name="T27" fmla="*/ 164 h 406"/>
                <a:gd name="T28" fmla="*/ 409 w 440"/>
                <a:gd name="T29" fmla="*/ 129 h 406"/>
                <a:gd name="T30" fmla="*/ 279 w 440"/>
                <a:gd name="T31" fmla="*/ 14 h 406"/>
                <a:gd name="T32" fmla="*/ 230 w 440"/>
                <a:gd name="T33" fmla="*/ 48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406">
                  <a:moveTo>
                    <a:pt x="230" y="48"/>
                  </a:moveTo>
                  <a:cubicBezTo>
                    <a:pt x="208" y="48"/>
                    <a:pt x="171" y="19"/>
                    <a:pt x="147" y="12"/>
                  </a:cubicBezTo>
                  <a:cubicBezTo>
                    <a:pt x="147" y="12"/>
                    <a:pt x="110" y="0"/>
                    <a:pt x="88" y="11"/>
                  </a:cubicBezTo>
                  <a:cubicBezTo>
                    <a:pt x="73" y="15"/>
                    <a:pt x="54" y="23"/>
                    <a:pt x="42" y="35"/>
                  </a:cubicBezTo>
                  <a:cubicBezTo>
                    <a:pt x="31" y="46"/>
                    <a:pt x="16" y="66"/>
                    <a:pt x="18" y="82"/>
                  </a:cubicBezTo>
                  <a:cubicBezTo>
                    <a:pt x="11" y="103"/>
                    <a:pt x="51" y="120"/>
                    <a:pt x="50" y="135"/>
                  </a:cubicBezTo>
                  <a:cubicBezTo>
                    <a:pt x="49" y="149"/>
                    <a:pt x="22" y="158"/>
                    <a:pt x="15" y="171"/>
                  </a:cubicBezTo>
                  <a:cubicBezTo>
                    <a:pt x="8" y="184"/>
                    <a:pt x="0" y="195"/>
                    <a:pt x="8" y="216"/>
                  </a:cubicBezTo>
                  <a:cubicBezTo>
                    <a:pt x="9" y="234"/>
                    <a:pt x="48" y="272"/>
                    <a:pt x="67" y="295"/>
                  </a:cubicBezTo>
                  <a:cubicBezTo>
                    <a:pt x="86" y="317"/>
                    <a:pt x="111" y="336"/>
                    <a:pt x="142" y="350"/>
                  </a:cubicBezTo>
                  <a:cubicBezTo>
                    <a:pt x="173" y="364"/>
                    <a:pt x="218" y="400"/>
                    <a:pt x="250" y="403"/>
                  </a:cubicBezTo>
                  <a:cubicBezTo>
                    <a:pt x="283" y="406"/>
                    <a:pt x="313" y="379"/>
                    <a:pt x="338" y="362"/>
                  </a:cubicBezTo>
                  <a:cubicBezTo>
                    <a:pt x="363" y="346"/>
                    <a:pt x="387" y="310"/>
                    <a:pt x="404" y="277"/>
                  </a:cubicBezTo>
                  <a:cubicBezTo>
                    <a:pt x="421" y="244"/>
                    <a:pt x="440" y="189"/>
                    <a:pt x="440" y="164"/>
                  </a:cubicBezTo>
                  <a:lnTo>
                    <a:pt x="409" y="129"/>
                  </a:lnTo>
                  <a:lnTo>
                    <a:pt x="279" y="14"/>
                  </a:lnTo>
                  <a:lnTo>
                    <a:pt x="23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0" name="Freeform 27"/>
            <p:cNvSpPr>
              <a:spLocks noChangeAspect="1"/>
            </p:cNvSpPr>
            <p:nvPr/>
          </p:nvSpPr>
          <p:spPr bwMode="auto">
            <a:xfrm>
              <a:off x="6796" y="12190"/>
              <a:ext cx="516" cy="901"/>
            </a:xfrm>
            <a:custGeom>
              <a:avLst/>
              <a:gdLst>
                <a:gd name="T0" fmla="*/ 7 w 516"/>
                <a:gd name="T1" fmla="*/ 98 h 901"/>
                <a:gd name="T2" fmla="*/ 164 w 516"/>
                <a:gd name="T3" fmla="*/ 356 h 901"/>
                <a:gd name="T4" fmla="*/ 217 w 516"/>
                <a:gd name="T5" fmla="*/ 545 h 901"/>
                <a:gd name="T6" fmla="*/ 146 w 516"/>
                <a:gd name="T7" fmla="*/ 659 h 901"/>
                <a:gd name="T8" fmla="*/ 36 w 516"/>
                <a:gd name="T9" fmla="*/ 765 h 901"/>
                <a:gd name="T10" fmla="*/ 237 w 516"/>
                <a:gd name="T11" fmla="*/ 901 h 901"/>
                <a:gd name="T12" fmla="*/ 363 w 516"/>
                <a:gd name="T13" fmla="*/ 836 h 901"/>
                <a:gd name="T14" fmla="*/ 463 w 516"/>
                <a:gd name="T15" fmla="*/ 736 h 901"/>
                <a:gd name="T16" fmla="*/ 513 w 516"/>
                <a:gd name="T17" fmla="*/ 613 h 901"/>
                <a:gd name="T18" fmla="*/ 492 w 516"/>
                <a:gd name="T19" fmla="*/ 449 h 901"/>
                <a:gd name="T20" fmla="*/ 410 w 516"/>
                <a:gd name="T21" fmla="*/ 282 h 901"/>
                <a:gd name="T22" fmla="*/ 208 w 516"/>
                <a:gd name="T23" fmla="*/ 0 h 901"/>
                <a:gd name="T24" fmla="*/ 7 w 516"/>
                <a:gd name="T25" fmla="*/ 98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6" h="901">
                  <a:moveTo>
                    <a:pt x="7" y="98"/>
                  </a:moveTo>
                  <a:cubicBezTo>
                    <a:pt x="0" y="157"/>
                    <a:pt x="129" y="282"/>
                    <a:pt x="164" y="356"/>
                  </a:cubicBezTo>
                  <a:cubicBezTo>
                    <a:pt x="231" y="473"/>
                    <a:pt x="224" y="493"/>
                    <a:pt x="217" y="545"/>
                  </a:cubicBezTo>
                  <a:cubicBezTo>
                    <a:pt x="211" y="596"/>
                    <a:pt x="178" y="622"/>
                    <a:pt x="146" y="659"/>
                  </a:cubicBezTo>
                  <a:cubicBezTo>
                    <a:pt x="114" y="697"/>
                    <a:pt x="18" y="727"/>
                    <a:pt x="36" y="765"/>
                  </a:cubicBezTo>
                  <a:lnTo>
                    <a:pt x="237" y="901"/>
                  </a:lnTo>
                  <a:lnTo>
                    <a:pt x="363" y="836"/>
                  </a:lnTo>
                  <a:cubicBezTo>
                    <a:pt x="401" y="809"/>
                    <a:pt x="439" y="774"/>
                    <a:pt x="463" y="736"/>
                  </a:cubicBezTo>
                  <a:cubicBezTo>
                    <a:pt x="484" y="697"/>
                    <a:pt x="511" y="660"/>
                    <a:pt x="513" y="613"/>
                  </a:cubicBezTo>
                  <a:cubicBezTo>
                    <a:pt x="516" y="565"/>
                    <a:pt x="504" y="503"/>
                    <a:pt x="492" y="449"/>
                  </a:cubicBezTo>
                  <a:cubicBezTo>
                    <a:pt x="479" y="397"/>
                    <a:pt x="457" y="357"/>
                    <a:pt x="410" y="282"/>
                  </a:cubicBezTo>
                  <a:lnTo>
                    <a:pt x="208" y="0"/>
                  </a:lnTo>
                  <a:lnTo>
                    <a:pt x="7" y="9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31" name="Freeform 28"/>
            <p:cNvSpPr>
              <a:spLocks noChangeAspect="1"/>
            </p:cNvSpPr>
            <p:nvPr/>
          </p:nvSpPr>
          <p:spPr bwMode="auto">
            <a:xfrm rot="17845074" flipH="1">
              <a:off x="6639" y="12845"/>
              <a:ext cx="364" cy="471"/>
            </a:xfrm>
            <a:custGeom>
              <a:avLst/>
              <a:gdLst>
                <a:gd name="T0" fmla="*/ 75 w 513"/>
                <a:gd name="T1" fmla="*/ 182 h 442"/>
                <a:gd name="T2" fmla="*/ 83 w 513"/>
                <a:gd name="T3" fmla="*/ 92 h 442"/>
                <a:gd name="T4" fmla="*/ 120 w 513"/>
                <a:gd name="T5" fmla="*/ 39 h 442"/>
                <a:gd name="T6" fmla="*/ 180 w 513"/>
                <a:gd name="T7" fmla="*/ 9 h 442"/>
                <a:gd name="T8" fmla="*/ 255 w 513"/>
                <a:gd name="T9" fmla="*/ 9 h 442"/>
                <a:gd name="T10" fmla="*/ 300 w 513"/>
                <a:gd name="T11" fmla="*/ 62 h 442"/>
                <a:gd name="T12" fmla="*/ 368 w 513"/>
                <a:gd name="T13" fmla="*/ 47 h 442"/>
                <a:gd name="T14" fmla="*/ 428 w 513"/>
                <a:gd name="T15" fmla="*/ 62 h 442"/>
                <a:gd name="T16" fmla="*/ 489 w 513"/>
                <a:gd name="T17" fmla="*/ 150 h 442"/>
                <a:gd name="T18" fmla="*/ 510 w 513"/>
                <a:gd name="T19" fmla="*/ 242 h 442"/>
                <a:gd name="T20" fmla="*/ 473 w 513"/>
                <a:gd name="T21" fmla="*/ 354 h 442"/>
                <a:gd name="T22" fmla="*/ 399 w 513"/>
                <a:gd name="T23" fmla="*/ 422 h 442"/>
                <a:gd name="T24" fmla="*/ 249 w 513"/>
                <a:gd name="T25" fmla="*/ 442 h 442"/>
                <a:gd name="T26" fmla="*/ 84 w 513"/>
                <a:gd name="T27" fmla="*/ 422 h 442"/>
                <a:gd name="T28" fmla="*/ 60 w 513"/>
                <a:gd name="T29" fmla="*/ 378 h 442"/>
                <a:gd name="T30" fmla="*/ 0 w 513"/>
                <a:gd name="T31" fmla="*/ 210 h 442"/>
                <a:gd name="T32" fmla="*/ 75 w 513"/>
                <a:gd name="T33" fmla="*/ 18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3" h="442">
                  <a:moveTo>
                    <a:pt x="75" y="182"/>
                  </a:moveTo>
                  <a:cubicBezTo>
                    <a:pt x="89" y="162"/>
                    <a:pt x="76" y="116"/>
                    <a:pt x="83" y="92"/>
                  </a:cubicBezTo>
                  <a:cubicBezTo>
                    <a:pt x="83" y="92"/>
                    <a:pt x="91" y="53"/>
                    <a:pt x="120" y="39"/>
                  </a:cubicBezTo>
                  <a:cubicBezTo>
                    <a:pt x="136" y="27"/>
                    <a:pt x="158" y="14"/>
                    <a:pt x="180" y="9"/>
                  </a:cubicBezTo>
                  <a:cubicBezTo>
                    <a:pt x="202" y="4"/>
                    <a:pt x="235" y="0"/>
                    <a:pt x="255" y="9"/>
                  </a:cubicBezTo>
                  <a:cubicBezTo>
                    <a:pt x="285" y="13"/>
                    <a:pt x="281" y="56"/>
                    <a:pt x="300" y="62"/>
                  </a:cubicBezTo>
                  <a:cubicBezTo>
                    <a:pt x="319" y="68"/>
                    <a:pt x="347" y="47"/>
                    <a:pt x="368" y="47"/>
                  </a:cubicBezTo>
                  <a:cubicBezTo>
                    <a:pt x="389" y="47"/>
                    <a:pt x="408" y="45"/>
                    <a:pt x="428" y="62"/>
                  </a:cubicBezTo>
                  <a:cubicBezTo>
                    <a:pt x="451" y="71"/>
                    <a:pt x="473" y="123"/>
                    <a:pt x="489" y="150"/>
                  </a:cubicBezTo>
                  <a:cubicBezTo>
                    <a:pt x="505" y="177"/>
                    <a:pt x="513" y="208"/>
                    <a:pt x="510" y="242"/>
                  </a:cubicBezTo>
                  <a:cubicBezTo>
                    <a:pt x="507" y="276"/>
                    <a:pt x="491" y="324"/>
                    <a:pt x="473" y="354"/>
                  </a:cubicBezTo>
                  <a:cubicBezTo>
                    <a:pt x="455" y="384"/>
                    <a:pt x="436" y="407"/>
                    <a:pt x="399" y="422"/>
                  </a:cubicBezTo>
                  <a:cubicBezTo>
                    <a:pt x="362" y="437"/>
                    <a:pt x="301" y="442"/>
                    <a:pt x="249" y="442"/>
                  </a:cubicBezTo>
                  <a:cubicBezTo>
                    <a:pt x="197" y="442"/>
                    <a:pt x="115" y="433"/>
                    <a:pt x="84" y="422"/>
                  </a:cubicBezTo>
                  <a:lnTo>
                    <a:pt x="60" y="378"/>
                  </a:lnTo>
                  <a:lnTo>
                    <a:pt x="0" y="210"/>
                  </a:lnTo>
                  <a:lnTo>
                    <a:pt x="75" y="182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</p:grp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88297"/>
              </p:ext>
            </p:extLst>
          </p:nvPr>
        </p:nvGraphicFramePr>
        <p:xfrm>
          <a:off x="393116" y="2798753"/>
          <a:ext cx="6842709" cy="355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289">
                  <a:extLst>
                    <a:ext uri="{9D8B030D-6E8A-4147-A177-3AD203B41FA5}">
                      <a16:colId xmlns:a16="http://schemas.microsoft.com/office/drawing/2014/main" val="2867289519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717409329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207179326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53013773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772181652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2183269887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3268027777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931026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チャレンジメニュー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夏バージョン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021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 見ていないテレビは消す</a:t>
                      </a:r>
                    </a:p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見る時間を短くした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57306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9.9kg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450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　【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日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時間液晶テレビ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(32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型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)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を見る時間を減らした場合】</a:t>
                      </a:r>
                      <a:endParaRPr kumimoji="1" lang="ja-JP" altLang="en-US" sz="100" b="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>
                    <a:lnT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788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冷蔵庫の無駄な開け閉めは</a:t>
                      </a:r>
                      <a:endParaRPr kumimoji="1" lang="en-US" altLang="ja-JP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 しない</a:t>
                      </a:r>
                      <a:endParaRPr kumimoji="1" lang="ja-JP" altLang="en-US" sz="700" b="1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40258027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6.1kg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280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　【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開閉試験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(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冷蔵：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25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回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/12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分、冷凍：８回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/40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分ごと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)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の２倍の回数を行った場合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】</a:t>
                      </a:r>
                      <a:endParaRPr kumimoji="1" lang="ja-JP" altLang="en-US" sz="100" b="0" dirty="0" smtClean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73674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３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冷房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の温度を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28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℃にする</a:t>
                      </a:r>
                      <a:endParaRPr kumimoji="1" lang="ja-JP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322467964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17.8kg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820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 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【外気温度が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31℃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の時に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27℃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から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28℃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にした場合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（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使用時間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：９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時間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日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）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】</a:t>
                      </a:r>
                      <a:endParaRPr kumimoji="1" lang="ja-JP" altLang="en-US" sz="100" b="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5408034"/>
                  </a:ext>
                </a:extLst>
              </a:tr>
              <a:tr h="274319">
                <a:tc gridSpan="8"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ごみの減量・分別も地球の環境を守る大切な一歩、一緒に取り組んでみよう！！</a:t>
                      </a:r>
                    </a:p>
                  </a:txBody>
                  <a:tcPr marT="45719" marB="45719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5431753"/>
                  </a:ext>
                </a:extLst>
              </a:tr>
              <a:tr h="522458">
                <a:tc>
                  <a:txBody>
                    <a:bodyPr/>
                    <a:lstStyle/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★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ごみと資源を分別する</a:t>
                      </a:r>
                      <a:endParaRPr kumimoji="1" lang="en-US" altLang="ja-JP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（リサイクル）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811461094"/>
                  </a:ext>
                </a:extLst>
              </a:tr>
            </a:tbl>
          </a:graphicData>
        </a:graphic>
      </p:graphicFrame>
      <p:sp>
        <p:nvSpPr>
          <p:cNvPr id="51" name="Rectangle 672"/>
          <p:cNvSpPr>
            <a:spLocks noChangeArrowheads="1"/>
          </p:cNvSpPr>
          <p:nvPr/>
        </p:nvSpPr>
        <p:spPr bwMode="auto">
          <a:xfrm>
            <a:off x="163463" y="2366630"/>
            <a:ext cx="7065913" cy="5762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pPr indent="127641">
              <a:lnSpc>
                <a:spcPts val="2500"/>
              </a:lnSpc>
            </a:pP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１　エコチャレンジ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チャレンジできたメニューに</a:t>
            </a:r>
            <a:r>
              <a:rPr lang="ja-JP" altLang="en-US" sz="1300" b="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“日付け”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と</a:t>
            </a:r>
            <a:r>
              <a:rPr lang="ja-JP" altLang="en-US" sz="1300" b="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“〇”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をつけてみよう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】</a:t>
            </a:r>
            <a:endParaRPr lang="ja-JP" altLang="en-US" sz="13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2" name="Rectangle 672"/>
          <p:cNvSpPr>
            <a:spLocks noChangeArrowheads="1"/>
          </p:cNvSpPr>
          <p:nvPr/>
        </p:nvSpPr>
        <p:spPr bwMode="auto">
          <a:xfrm>
            <a:off x="155448" y="6269480"/>
            <a:ext cx="7065913" cy="5762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pPr indent="127641">
              <a:lnSpc>
                <a:spcPts val="2500"/>
              </a:lnSpc>
            </a:pP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２　特別企画！！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お題に答えてみよう♪（うら面にヒントがあるかもね）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】</a:t>
            </a:r>
            <a:endParaRPr lang="ja-JP" altLang="en-US" sz="13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090450" y="9076279"/>
            <a:ext cx="2145375" cy="1440001"/>
            <a:chOff x="5090449" y="9142954"/>
            <a:chExt cx="2145375" cy="1440001"/>
          </a:xfrm>
        </p:grpSpPr>
        <p:sp>
          <p:nvSpPr>
            <p:cNvPr id="49" name="Text Box 150"/>
            <p:cNvSpPr txBox="1">
              <a:spLocks noChangeArrowheads="1"/>
            </p:cNvSpPr>
            <p:nvPr/>
          </p:nvSpPr>
          <p:spPr bwMode="auto">
            <a:xfrm>
              <a:off x="5090449" y="9142955"/>
              <a:ext cx="2145375" cy="1440000"/>
            </a:xfrm>
            <a:prstGeom prst="rect">
              <a:avLst/>
            </a:prstGeom>
            <a:noFill/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pPr>
                <a:lnSpc>
                  <a:spcPts val="899"/>
                </a:lnSpc>
              </a:pPr>
              <a:r>
                <a:rPr lang="en-US" sz="1100" kern="100">
                  <a:latin typeface="ＭＳ ゴシック" panose="020B0609070205080204" pitchFamily="49" charset="-128"/>
                  <a:ea typeface="ＭＳ 明朝" panose="02020609040205080304" pitchFamily="17" charset="-128"/>
                  <a:cs typeface="Meiryo UI" panose="020B0604030504040204" pitchFamily="50" charset="-128"/>
                </a:rPr>
                <a:t> </a:t>
              </a:r>
              <a:endParaRPr lang="ja-JP" altLang="en-US" sz="1051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672"/>
            <p:cNvSpPr>
              <a:spLocks noChangeArrowheads="1"/>
            </p:cNvSpPr>
            <p:nvPr/>
          </p:nvSpPr>
          <p:spPr bwMode="auto">
            <a:xfrm>
              <a:off x="5432464" y="9142954"/>
              <a:ext cx="1800000" cy="14400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rot="0" vert="horz" wrap="square" lIns="74296" tIns="8890" rIns="74296" bIns="8890" anchor="ctr" anchorCtr="0" upright="1">
              <a:noAutofit/>
            </a:bodyPr>
            <a:lstStyle/>
            <a:p>
              <a:r>
                <a:rPr lang="ja-JP" altLang="en-US" sz="1100" kern="100" dirty="0">
                  <a:latin typeface="+mn-ea"/>
                  <a:cs typeface="Times New Roman" panose="02020603050405020304" pitchFamily="18" charset="0"/>
                </a:rPr>
                <a:t>□楽しくできた</a:t>
              </a:r>
              <a:endParaRPr lang="en-US" altLang="ja-JP" sz="1100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latin typeface="+mn-ea"/>
                  <a:cs typeface="Times New Roman" panose="02020603050405020304" pitchFamily="18" charset="0"/>
                </a:rPr>
                <a:t>□もっと未来を考えたい</a:t>
              </a:r>
              <a:endParaRPr lang="en-US" altLang="ja-JP" sz="1100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□むずかしかった</a:t>
              </a:r>
              <a:endParaRPr lang="en-US" altLang="ja-JP" sz="11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□あまり楽しくなかった</a:t>
              </a:r>
              <a:endParaRPr lang="en-US" altLang="ja-JP" sz="11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endParaRPr>
            </a:p>
            <a:p>
              <a:pPr>
                <a:lnSpc>
                  <a:spcPts val="2500"/>
                </a:lnSpc>
              </a:pP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氏名：　　　　　　  </a:t>
              </a:r>
              <a:r>
                <a:rPr lang="ja-JP" altLang="en-US" sz="1201" u="sng" kern="100" dirty="0">
                  <a:solidFill>
                    <a:schemeClr val="bg1"/>
                  </a:solidFill>
                  <a:latin typeface="+mn-ea"/>
                  <a:cs typeface="Times New Roman" panose="02020603050405020304" pitchFamily="18" charset="0"/>
                </a:rPr>
                <a:t>：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　　　</a:t>
              </a:r>
              <a:endParaRPr lang="ja-JP" altLang="en-US" sz="1051" kern="100" dirty="0">
                <a:latin typeface="+mn-ea"/>
                <a:cs typeface="Times New Roman" panose="02020603050405020304" pitchFamily="18" charset="0"/>
              </a:endParaRPr>
            </a:p>
            <a:p>
              <a:pPr>
                <a:lnSpc>
                  <a:spcPts val="2500"/>
                </a:lnSpc>
              </a:pP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　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  </a:t>
              </a:r>
              <a:r>
                <a:rPr lang="ja-JP" altLang="en-US" sz="1201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小学校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</a:t>
              </a:r>
              <a:r>
                <a:rPr lang="ja-JP" altLang="en-US" sz="1201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年</a:t>
              </a:r>
              <a:endParaRPr lang="ja-JP" altLang="en-US" sz="1201" kern="100" dirty="0"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3" name="テキスト ボックス 27"/>
            <p:cNvSpPr txBox="1"/>
            <p:nvPr/>
          </p:nvSpPr>
          <p:spPr>
            <a:xfrm>
              <a:off x="5090449" y="9142955"/>
              <a:ext cx="360000" cy="144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6350">
              <a:noFill/>
            </a:ln>
            <a:effectLst/>
          </p:spPr>
          <p:txBody>
            <a:bodyPr rot="0" spcFirstLastPara="0" vert="eaVert" wrap="square" lIns="74296" tIns="8890" rIns="74296" bIns="88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ja-JP" altLang="en-US" sz="1100" kern="100" dirty="0">
                  <a:solidFill>
                    <a:srgbClr val="FFFFFF"/>
                  </a:solidFill>
                  <a:latin typeface="Century" panose="02040604050505020304" pitchFamily="18" charset="0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感想を聞かせてね！</a:t>
              </a:r>
              <a:endParaRPr lang="ja-JP" altLang="en-US" sz="105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88612" y="6760019"/>
            <a:ext cx="888734" cy="3827841"/>
            <a:chOff x="0" y="-77966"/>
            <a:chExt cx="518795" cy="1567921"/>
          </a:xfrm>
        </p:grpSpPr>
        <p:sp>
          <p:nvSpPr>
            <p:cNvPr id="63" name="縦巻き 62"/>
            <p:cNvSpPr/>
            <p:nvPr/>
          </p:nvSpPr>
          <p:spPr>
            <a:xfrm>
              <a:off x="0" y="-73116"/>
              <a:ext cx="518795" cy="1563071"/>
            </a:xfrm>
            <a:prstGeom prst="verticalScroll">
              <a:avLst>
                <a:gd name="adj" fmla="val 12443"/>
              </a:avLst>
            </a:prstGeom>
            <a:solidFill>
              <a:schemeClr val="bg1"/>
            </a:solidFill>
            <a:ln w="9525" cmpd="dbl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kern="100">
                  <a:latin typeface="HGS創英角ﾎﾟｯﾌﾟ体" panose="040B0A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altLang="en-US" sz="1051" kern="100"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58933" y="-77966"/>
              <a:ext cx="395020" cy="855265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rgbClr val="FF0000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201" kern="100" dirty="0">
                  <a:solidFill>
                    <a:srgbClr val="FF0000"/>
                  </a:solidFill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　    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二酸化炭素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を減らす</a:t>
              </a:r>
              <a:endParaRPr lang="en-US" altLang="ja-JP" sz="1100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201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en-US" sz="1201" kern="100" dirty="0">
                  <a:solidFill>
                    <a:schemeClr val="bg1"/>
                  </a:solidFill>
                  <a:effectLst>
                    <a:glow rad="127000">
                      <a:srgbClr val="FF0000"/>
                    </a:glo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「新たな方法・発明」</a:t>
              </a:r>
              <a:endParaRPr lang="en-US" altLang="ja-JP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pPr algn="r"/>
              <a:r>
                <a:rPr lang="ja-JP" altLang="en-US" sz="1201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があったら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教えて</a:t>
              </a:r>
              <a:endParaRPr lang="ja-JP" altLang="ja-JP" sz="1000" kern="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65" name="図 6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" t="7271" r="8839"/>
          <a:stretch/>
        </p:blipFill>
        <p:spPr bwMode="auto">
          <a:xfrm>
            <a:off x="4989926" y="106728"/>
            <a:ext cx="2273684" cy="90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グループ化 6"/>
          <p:cNvGrpSpPr/>
          <p:nvPr/>
        </p:nvGrpSpPr>
        <p:grpSpPr>
          <a:xfrm>
            <a:off x="176172" y="193063"/>
            <a:ext cx="1068740" cy="942959"/>
            <a:chOff x="80921" y="164488"/>
            <a:chExt cx="1068740" cy="942959"/>
          </a:xfrm>
        </p:grpSpPr>
        <p:sp>
          <p:nvSpPr>
            <p:cNvPr id="6" name="楕円 5"/>
            <p:cNvSpPr/>
            <p:nvPr/>
          </p:nvSpPr>
          <p:spPr>
            <a:xfrm>
              <a:off x="166205" y="164488"/>
              <a:ext cx="900000" cy="90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52400" dir="5400000" sx="90000" sy="-19000" rotWithShape="0">
                <a:schemeClr val="tx1">
                  <a:lumMod val="50000"/>
                  <a:lumOff val="50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80921" y="215272"/>
              <a:ext cx="1068740" cy="8921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ja-JP" altLang="en-US" sz="2400" kern="1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令和</a:t>
              </a:r>
              <a:endParaRPr lang="en-US" altLang="ja-JP" sz="2400" kern="1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201" kern="100" dirty="0">
                  <a:solidFill>
                    <a:schemeClr val="bg1"/>
                  </a:solidFill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６年度版</a:t>
              </a:r>
              <a:endParaRPr lang="ja-JP" altLang="en-US" sz="1051" kern="100" dirty="0">
                <a:solidFill>
                  <a:schemeClr val="bg1"/>
                </a:solidFill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670091" y="6918226"/>
            <a:ext cx="72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sz="2000" kern="1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お題</a:t>
            </a:r>
            <a:endParaRPr lang="ja-JP" altLang="en-US" sz="1000" kern="100" dirty="0">
              <a:solidFill>
                <a:schemeClr val="tx1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1" name="AutoShape 264"/>
          <p:cNvSpPr>
            <a:spLocks noChangeArrowheads="1"/>
          </p:cNvSpPr>
          <p:nvPr/>
        </p:nvSpPr>
        <p:spPr bwMode="auto">
          <a:xfrm>
            <a:off x="1161455" y="395846"/>
            <a:ext cx="3828470" cy="540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CC33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6" tIns="8890" rIns="74296" bIns="8890" anchor="t" anchorCtr="0" upright="1">
            <a:noAutofit/>
          </a:bodyPr>
          <a:lstStyle/>
          <a:p>
            <a:r>
              <a:rPr lang="ja-JP" altLang="en-US" sz="2800" b="1" kern="100" dirty="0">
                <a:ln w="9525" cap="flat" cmpd="sng" algn="ctr">
                  <a:solidFill>
                    <a:srgbClr val="BFBFBF">
                      <a:alpha val="50000"/>
                    </a:srgbClr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glow rad="127000">
                    <a:schemeClr val="bg1"/>
                  </a:glow>
                  <a:outerShdw dist="25400" dir="2700000" sx="0" sy="0">
                    <a:srgbClr val="000000">
                      <a:alpha val="50000"/>
                    </a:srgbClr>
                  </a:outerShdw>
                </a:effectLst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エコチャレンジシート</a:t>
            </a:r>
            <a:endParaRPr lang="ja-JP" altLang="en-US" sz="1100" b="1" kern="100" dirty="0">
              <a:solidFill>
                <a:srgbClr val="0070C0"/>
              </a:solidFill>
              <a:effectLst>
                <a:glow rad="127000">
                  <a:schemeClr val="bg1"/>
                </a:glow>
                <a:outerShdw dist="25400" dir="2700000" sx="0" sy="0">
                  <a:srgbClr val="000000">
                    <a:alpha val="5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2" name="フリーフォーム 131"/>
          <p:cNvSpPr/>
          <p:nvPr/>
        </p:nvSpPr>
        <p:spPr>
          <a:xfrm>
            <a:off x="1558467" y="6786358"/>
            <a:ext cx="5662893" cy="3796597"/>
          </a:xfrm>
          <a:custGeom>
            <a:avLst/>
            <a:gdLst>
              <a:gd name="connsiteX0" fmla="*/ 0 w 5662893"/>
              <a:gd name="connsiteY0" fmla="*/ 0 h 3796597"/>
              <a:gd name="connsiteX1" fmla="*/ 5662893 w 5662893"/>
              <a:gd name="connsiteY1" fmla="*/ 0 h 3796597"/>
              <a:gd name="connsiteX2" fmla="*/ 5662893 w 5662893"/>
              <a:gd name="connsiteY2" fmla="*/ 2232000 h 3796597"/>
              <a:gd name="connsiteX3" fmla="*/ 3478077 w 5662893"/>
              <a:gd name="connsiteY3" fmla="*/ 2232000 h 3796597"/>
              <a:gd name="connsiteX4" fmla="*/ 3478077 w 5662893"/>
              <a:gd name="connsiteY4" fmla="*/ 3796597 h 3796597"/>
              <a:gd name="connsiteX5" fmla="*/ 0 w 5662893"/>
              <a:gd name="connsiteY5" fmla="*/ 3796597 h 3796597"/>
              <a:gd name="connsiteX6" fmla="*/ 0 w 5662893"/>
              <a:gd name="connsiteY6" fmla="*/ 1438305 h 3796597"/>
              <a:gd name="connsiteX7" fmla="*/ 0 w 5662893"/>
              <a:gd name="connsiteY7" fmla="*/ 1438305 h 379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62893" h="3796597">
                <a:moveTo>
                  <a:pt x="0" y="0"/>
                </a:moveTo>
                <a:lnTo>
                  <a:pt x="5662893" y="0"/>
                </a:lnTo>
                <a:lnTo>
                  <a:pt x="5662893" y="2232000"/>
                </a:lnTo>
                <a:lnTo>
                  <a:pt x="3478077" y="2232000"/>
                </a:lnTo>
                <a:lnTo>
                  <a:pt x="3478077" y="3796597"/>
                </a:lnTo>
                <a:lnTo>
                  <a:pt x="0" y="3796597"/>
                </a:lnTo>
                <a:lnTo>
                  <a:pt x="0" y="1438305"/>
                </a:lnTo>
                <a:lnTo>
                  <a:pt x="0" y="1438305"/>
                </a:lnTo>
                <a:close/>
              </a:path>
            </a:pathLst>
          </a:custGeom>
          <a:solidFill>
            <a:srgbClr val="00B0F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5" name="Rectangle 672"/>
          <p:cNvSpPr>
            <a:spLocks noChangeArrowheads="1"/>
          </p:cNvSpPr>
          <p:nvPr/>
        </p:nvSpPr>
        <p:spPr bwMode="auto">
          <a:xfrm>
            <a:off x="1558467" y="6786356"/>
            <a:ext cx="5662893" cy="1984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文字でも絵でもなんでも</a:t>
            </a:r>
            <a:r>
              <a:rPr lang="en-US" altLang="ja-JP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OK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！</a:t>
            </a:r>
            <a:r>
              <a:rPr lang="ja-JP" altLang="en-US" sz="120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／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お題はどちらを選んでも</a:t>
            </a:r>
            <a:r>
              <a:rPr lang="en-US" altLang="ja-JP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OK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！</a:t>
            </a:r>
            <a:endParaRPr lang="ja-JP" altLang="en-US" sz="120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78" name="グループ化 77"/>
          <p:cNvGrpSpPr/>
          <p:nvPr/>
        </p:nvGrpSpPr>
        <p:grpSpPr>
          <a:xfrm>
            <a:off x="8689833" y="1100575"/>
            <a:ext cx="6067892" cy="1295999"/>
            <a:chOff x="-31750" y="132254"/>
            <a:chExt cx="6068015" cy="1296000"/>
          </a:xfrm>
        </p:grpSpPr>
        <p:sp>
          <p:nvSpPr>
            <p:cNvPr id="79" name="角丸四角形吹き出し 78"/>
            <p:cNvSpPr/>
            <p:nvPr/>
          </p:nvSpPr>
          <p:spPr>
            <a:xfrm>
              <a:off x="0" y="132254"/>
              <a:ext cx="6016434" cy="1296000"/>
            </a:xfrm>
            <a:prstGeom prst="wedgeRoundRectCallout">
              <a:avLst>
                <a:gd name="adj1" fmla="val -51086"/>
                <a:gd name="adj2" fmla="val -452"/>
                <a:gd name="adj3" fmla="val 16667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899"/>
                </a:lnSpc>
              </a:pPr>
              <a:r>
                <a:rPr lang="en-US" sz="800" kern="100">
                  <a:solidFill>
                    <a:srgbClr val="000000"/>
                  </a:solidFill>
                  <a:latin typeface="HGS創英角ｺﾞｼｯｸUB" panose="020B0900000000000000" pitchFamily="50" charset="-128"/>
                  <a:ea typeface="游明朝" panose="02020400000000000000" pitchFamily="18" charset="-128"/>
                  <a:cs typeface="Meiryo UI" panose="020B0604030504040204" pitchFamily="50" charset="-128"/>
                </a:rPr>
                <a:t> </a:t>
              </a:r>
              <a:endParaRPr lang="ja-JP" altLang="en-US" sz="1051" kern="100"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80" name="角丸四角形吹き出し 79"/>
            <p:cNvSpPr/>
            <p:nvPr/>
          </p:nvSpPr>
          <p:spPr>
            <a:xfrm>
              <a:off x="-31750" y="152566"/>
              <a:ext cx="6068015" cy="1260000"/>
            </a:xfrm>
            <a:prstGeom prst="wedgeRoundRectCallout">
              <a:avLst>
                <a:gd name="adj1" fmla="val -41635"/>
                <a:gd name="adj2" fmla="val -46989"/>
                <a:gd name="adj3" fmla="val 16667"/>
              </a:avLst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ぼくやみんなが住む秦野市は、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2050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年までに</a:t>
              </a:r>
              <a:r>
                <a:rPr lang="ja-JP" altLang="en-US" sz="1100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「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ゼロカーボンシティ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（地球温暖化の原因となる二酸化炭素を出さないまち、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“ゼロ</a:t>
              </a:r>
              <a:r>
                <a:rPr lang="en-US" altLang="ja-JP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(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０</a:t>
              </a:r>
              <a:r>
                <a:rPr lang="en-US" altLang="ja-JP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)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”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にするまち</a:t>
              </a:r>
              <a:r>
                <a:rPr lang="en-US" altLang="ja-JP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(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環境にやさしいまち</a:t>
              </a:r>
              <a:r>
                <a:rPr lang="en-US" altLang="ja-JP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)</a:t>
              </a:r>
              <a:r>
                <a:rPr lang="ja-JP" altLang="en-US" sz="1051" b="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）」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を目指すことを宣言したんだ。</a:t>
              </a:r>
              <a:endParaRPr lang="en-US" altLang="ja-JP" sz="1051" kern="100" dirty="0">
                <a:solidFill>
                  <a:srgbClr val="000000"/>
                </a:solidFill>
                <a:latin typeface="+mn-ea"/>
                <a:cs typeface="メイリオ" panose="020B0604030504040204" pitchFamily="50" charset="-128"/>
              </a:endParaRPr>
            </a:p>
            <a:p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2050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年ってあと</a:t>
              </a:r>
              <a:r>
                <a:rPr lang="en-US" altLang="ja-JP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27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年も先、みんながちょうど大人になっている頃だけど、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00206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今から一人ひとりがコツコツ・少しずつできることにチャレンジ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すれば、まちや地球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の環境を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守ること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につながって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、たくさんの</a:t>
              </a:r>
              <a:r>
                <a:rPr lang="ja-JP" altLang="en-US" sz="1201" b="1" kern="100" dirty="0">
                  <a:solidFill>
                    <a:schemeClr val="bg1"/>
                  </a:solidFill>
                  <a:effectLst>
                    <a:glow rad="127000">
                      <a:srgbClr val="FF0000"/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メイリオ" panose="020B0604030504040204" pitchFamily="50" charset="-128"/>
                </a:rPr>
                <a:t>笑顔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が生まれるよ。みんなの力でゼロカーボンシティ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を</a:t>
              </a:r>
              <a:r>
                <a:rPr lang="ja-JP" altLang="en-US" sz="1051" kern="100" dirty="0">
                  <a:solidFill>
                    <a:srgbClr val="000000"/>
                  </a:solidFill>
                  <a:latin typeface="+mn-ea"/>
                  <a:cs typeface="メイリオ" panose="020B0604030504040204" pitchFamily="50" charset="-128"/>
                </a:rPr>
                <a:t>実現しよう！</a:t>
              </a:r>
              <a:endParaRPr lang="ja-JP" altLang="en-US" sz="1051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8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　</a:t>
              </a:r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※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この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シート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を</a:t>
              </a:r>
              <a:r>
                <a:rPr lang="en-US" altLang="ja-JP" sz="700" u="sng" kern="10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12</a:t>
              </a:r>
              <a:r>
                <a:rPr lang="en-US" sz="700" u="sng" kern="10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/</a:t>
              </a:r>
              <a:r>
                <a:rPr lang="en-US" altLang="ja-JP" sz="700" u="sng" kern="10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25</a:t>
              </a:r>
              <a:r>
                <a:rPr lang="ja-JP" altLang="en-US" sz="700" u="sng" kern="10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～</a:t>
              </a:r>
              <a:r>
                <a:rPr lang="en-US" altLang="ja-JP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3/27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の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間に市役所（西庁舎</a:t>
              </a:r>
              <a:r>
                <a:rPr 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1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階環境共生課）</a:t>
              </a:r>
              <a:r>
                <a:rPr lang="ja-JP" altLang="en-US" sz="700" u="sng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へ持参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してくれたみんなには、プレゼントがあります。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（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先着</a:t>
              </a:r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5</a:t>
              </a:r>
              <a:r>
                <a:rPr lang="en-US" altLang="ja-JP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0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名</a:t>
              </a:r>
              <a:r>
                <a:rPr lang="ja-JP" altLang="en-US" sz="700" kern="100" dirty="0">
                  <a:solidFill>
                    <a:srgbClr val="FF0000"/>
                  </a:solidFill>
                  <a:latin typeface="+mn-ea"/>
                  <a:cs typeface="メイリオ" panose="020B0604030504040204" pitchFamily="50" charset="-128"/>
                </a:rPr>
                <a:t>）</a:t>
              </a:r>
              <a:endParaRPr lang="ja-JP" altLang="en-US" sz="1000" kern="100" dirty="0">
                <a:latin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1" name="グループ化 80"/>
          <p:cNvGrpSpPr>
            <a:grpSpLocks noChangeAspect="1"/>
          </p:cNvGrpSpPr>
          <p:nvPr/>
        </p:nvGrpSpPr>
        <p:grpSpPr bwMode="auto">
          <a:xfrm flipH="1">
            <a:off x="7917887" y="1407631"/>
            <a:ext cx="750860" cy="914561"/>
            <a:chOff x="3683" y="8936"/>
            <a:chExt cx="4556" cy="5744"/>
          </a:xfrm>
        </p:grpSpPr>
        <p:sp>
          <p:nvSpPr>
            <p:cNvPr id="83" name="Freeform 3"/>
            <p:cNvSpPr>
              <a:spLocks noChangeAspect="1"/>
            </p:cNvSpPr>
            <p:nvPr/>
          </p:nvSpPr>
          <p:spPr bwMode="auto">
            <a:xfrm rot="-1121794">
              <a:off x="4113" y="11429"/>
              <a:ext cx="1197" cy="689"/>
            </a:xfrm>
            <a:custGeom>
              <a:avLst/>
              <a:gdLst>
                <a:gd name="T0" fmla="*/ 1347 w 1362"/>
                <a:gd name="T1" fmla="*/ 247 h 689"/>
                <a:gd name="T2" fmla="*/ 927 w 1362"/>
                <a:gd name="T3" fmla="*/ 352 h 689"/>
                <a:gd name="T4" fmla="*/ 677 w 1362"/>
                <a:gd name="T5" fmla="*/ 376 h 689"/>
                <a:gd name="T6" fmla="*/ 437 w 1362"/>
                <a:gd name="T7" fmla="*/ 323 h 689"/>
                <a:gd name="T8" fmla="*/ 313 w 1362"/>
                <a:gd name="T9" fmla="*/ 180 h 689"/>
                <a:gd name="T10" fmla="*/ 206 w 1362"/>
                <a:gd name="T11" fmla="*/ 0 h 689"/>
                <a:gd name="T12" fmla="*/ 0 w 1362"/>
                <a:gd name="T13" fmla="*/ 137 h 689"/>
                <a:gd name="T14" fmla="*/ 52 w 1362"/>
                <a:gd name="T15" fmla="*/ 310 h 689"/>
                <a:gd name="T16" fmla="*/ 153 w 1362"/>
                <a:gd name="T17" fmla="*/ 475 h 689"/>
                <a:gd name="T18" fmla="*/ 293 w 1362"/>
                <a:gd name="T19" fmla="*/ 601 h 689"/>
                <a:gd name="T20" fmla="*/ 495 w 1362"/>
                <a:gd name="T21" fmla="*/ 672 h 689"/>
                <a:gd name="T22" fmla="*/ 715 w 1362"/>
                <a:gd name="T23" fmla="*/ 681 h 689"/>
                <a:gd name="T24" fmla="*/ 927 w 1362"/>
                <a:gd name="T25" fmla="*/ 667 h 689"/>
                <a:gd name="T26" fmla="*/ 1362 w 1362"/>
                <a:gd name="T27" fmla="*/ 577 h 689"/>
                <a:gd name="T28" fmla="*/ 1347 w 1362"/>
                <a:gd name="T29" fmla="*/ 24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2" h="689">
                  <a:moveTo>
                    <a:pt x="1347" y="247"/>
                  </a:moveTo>
                  <a:cubicBezTo>
                    <a:pt x="1275" y="210"/>
                    <a:pt x="1039" y="330"/>
                    <a:pt x="927" y="352"/>
                  </a:cubicBezTo>
                  <a:cubicBezTo>
                    <a:pt x="815" y="374"/>
                    <a:pt x="759" y="381"/>
                    <a:pt x="677" y="376"/>
                  </a:cubicBezTo>
                  <a:cubicBezTo>
                    <a:pt x="521" y="379"/>
                    <a:pt x="498" y="360"/>
                    <a:pt x="437" y="323"/>
                  </a:cubicBezTo>
                  <a:cubicBezTo>
                    <a:pt x="375" y="285"/>
                    <a:pt x="352" y="236"/>
                    <a:pt x="313" y="180"/>
                  </a:cubicBezTo>
                  <a:cubicBezTo>
                    <a:pt x="273" y="124"/>
                    <a:pt x="257" y="3"/>
                    <a:pt x="206" y="0"/>
                  </a:cubicBezTo>
                  <a:lnTo>
                    <a:pt x="0" y="137"/>
                  </a:lnTo>
                  <a:lnTo>
                    <a:pt x="52" y="310"/>
                  </a:lnTo>
                  <a:cubicBezTo>
                    <a:pt x="78" y="365"/>
                    <a:pt x="112" y="428"/>
                    <a:pt x="153" y="475"/>
                  </a:cubicBezTo>
                  <a:cubicBezTo>
                    <a:pt x="196" y="520"/>
                    <a:pt x="235" y="570"/>
                    <a:pt x="293" y="601"/>
                  </a:cubicBezTo>
                  <a:cubicBezTo>
                    <a:pt x="351" y="631"/>
                    <a:pt x="428" y="655"/>
                    <a:pt x="495" y="672"/>
                  </a:cubicBezTo>
                  <a:cubicBezTo>
                    <a:pt x="562" y="689"/>
                    <a:pt x="615" y="689"/>
                    <a:pt x="715" y="681"/>
                  </a:cubicBezTo>
                  <a:lnTo>
                    <a:pt x="927" y="667"/>
                  </a:lnTo>
                  <a:lnTo>
                    <a:pt x="1362" y="577"/>
                  </a:lnTo>
                  <a:lnTo>
                    <a:pt x="1347" y="24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84" name="Freeform 4"/>
            <p:cNvSpPr>
              <a:spLocks noChangeAspect="1"/>
            </p:cNvSpPr>
            <p:nvPr/>
          </p:nvSpPr>
          <p:spPr bwMode="auto">
            <a:xfrm>
              <a:off x="3683" y="11269"/>
              <a:ext cx="541" cy="494"/>
            </a:xfrm>
            <a:custGeom>
              <a:avLst/>
              <a:gdLst>
                <a:gd name="T0" fmla="*/ 538 w 541"/>
                <a:gd name="T1" fmla="*/ 259 h 494"/>
                <a:gd name="T2" fmla="*/ 511 w 541"/>
                <a:gd name="T3" fmla="*/ 160 h 494"/>
                <a:gd name="T4" fmla="*/ 499 w 541"/>
                <a:gd name="T5" fmla="*/ 85 h 494"/>
                <a:gd name="T6" fmla="*/ 508 w 541"/>
                <a:gd name="T7" fmla="*/ 31 h 494"/>
                <a:gd name="T8" fmla="*/ 496 w 541"/>
                <a:gd name="T9" fmla="*/ 10 h 494"/>
                <a:gd name="T10" fmla="*/ 463 w 541"/>
                <a:gd name="T11" fmla="*/ 4 h 494"/>
                <a:gd name="T12" fmla="*/ 430 w 541"/>
                <a:gd name="T13" fmla="*/ 37 h 494"/>
                <a:gd name="T14" fmla="*/ 412 w 541"/>
                <a:gd name="T15" fmla="*/ 157 h 494"/>
                <a:gd name="T16" fmla="*/ 307 w 541"/>
                <a:gd name="T17" fmla="*/ 134 h 494"/>
                <a:gd name="T18" fmla="*/ 205 w 541"/>
                <a:gd name="T19" fmla="*/ 116 h 494"/>
                <a:gd name="T20" fmla="*/ 154 w 541"/>
                <a:gd name="T21" fmla="*/ 125 h 494"/>
                <a:gd name="T22" fmla="*/ 106 w 541"/>
                <a:gd name="T23" fmla="*/ 137 h 494"/>
                <a:gd name="T24" fmla="*/ 79 w 541"/>
                <a:gd name="T25" fmla="*/ 152 h 494"/>
                <a:gd name="T26" fmla="*/ 49 w 541"/>
                <a:gd name="T27" fmla="*/ 182 h 494"/>
                <a:gd name="T28" fmla="*/ 31 w 541"/>
                <a:gd name="T29" fmla="*/ 194 h 494"/>
                <a:gd name="T30" fmla="*/ 19 w 541"/>
                <a:gd name="T31" fmla="*/ 227 h 494"/>
                <a:gd name="T32" fmla="*/ 4 w 541"/>
                <a:gd name="T33" fmla="*/ 262 h 494"/>
                <a:gd name="T34" fmla="*/ 10 w 541"/>
                <a:gd name="T35" fmla="*/ 302 h 494"/>
                <a:gd name="T36" fmla="*/ 28 w 541"/>
                <a:gd name="T37" fmla="*/ 355 h 494"/>
                <a:gd name="T38" fmla="*/ 151 w 541"/>
                <a:gd name="T39" fmla="*/ 376 h 494"/>
                <a:gd name="T40" fmla="*/ 307 w 541"/>
                <a:gd name="T41" fmla="*/ 409 h 494"/>
                <a:gd name="T42" fmla="*/ 410 w 541"/>
                <a:gd name="T43" fmla="*/ 493 h 494"/>
                <a:gd name="T44" fmla="*/ 478 w 541"/>
                <a:gd name="T45" fmla="*/ 443 h 494"/>
                <a:gd name="T46" fmla="*/ 541 w 541"/>
                <a:gd name="T47" fmla="*/ 331 h 494"/>
                <a:gd name="T48" fmla="*/ 538 w 541"/>
                <a:gd name="T49" fmla="*/ 259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1" h="494">
                  <a:moveTo>
                    <a:pt x="538" y="259"/>
                  </a:moveTo>
                  <a:cubicBezTo>
                    <a:pt x="530" y="228"/>
                    <a:pt x="517" y="189"/>
                    <a:pt x="511" y="160"/>
                  </a:cubicBezTo>
                  <a:cubicBezTo>
                    <a:pt x="511" y="160"/>
                    <a:pt x="502" y="109"/>
                    <a:pt x="499" y="85"/>
                  </a:cubicBezTo>
                  <a:cubicBezTo>
                    <a:pt x="499" y="63"/>
                    <a:pt x="508" y="43"/>
                    <a:pt x="508" y="31"/>
                  </a:cubicBezTo>
                  <a:cubicBezTo>
                    <a:pt x="508" y="19"/>
                    <a:pt x="503" y="14"/>
                    <a:pt x="496" y="10"/>
                  </a:cubicBezTo>
                  <a:cubicBezTo>
                    <a:pt x="489" y="6"/>
                    <a:pt x="474" y="0"/>
                    <a:pt x="463" y="4"/>
                  </a:cubicBezTo>
                  <a:cubicBezTo>
                    <a:pt x="452" y="8"/>
                    <a:pt x="442" y="10"/>
                    <a:pt x="430" y="37"/>
                  </a:cubicBezTo>
                  <a:cubicBezTo>
                    <a:pt x="418" y="64"/>
                    <a:pt x="436" y="144"/>
                    <a:pt x="412" y="157"/>
                  </a:cubicBezTo>
                  <a:cubicBezTo>
                    <a:pt x="392" y="173"/>
                    <a:pt x="341" y="141"/>
                    <a:pt x="307" y="134"/>
                  </a:cubicBezTo>
                  <a:cubicBezTo>
                    <a:pt x="273" y="127"/>
                    <a:pt x="230" y="117"/>
                    <a:pt x="205" y="116"/>
                  </a:cubicBezTo>
                  <a:cubicBezTo>
                    <a:pt x="178" y="117"/>
                    <a:pt x="170" y="122"/>
                    <a:pt x="154" y="125"/>
                  </a:cubicBezTo>
                  <a:cubicBezTo>
                    <a:pt x="138" y="128"/>
                    <a:pt x="118" y="133"/>
                    <a:pt x="106" y="137"/>
                  </a:cubicBezTo>
                  <a:cubicBezTo>
                    <a:pt x="94" y="141"/>
                    <a:pt x="89" y="145"/>
                    <a:pt x="79" y="152"/>
                  </a:cubicBezTo>
                  <a:cubicBezTo>
                    <a:pt x="69" y="158"/>
                    <a:pt x="58" y="175"/>
                    <a:pt x="49" y="182"/>
                  </a:cubicBezTo>
                  <a:cubicBezTo>
                    <a:pt x="41" y="189"/>
                    <a:pt x="36" y="187"/>
                    <a:pt x="31" y="194"/>
                  </a:cubicBezTo>
                  <a:cubicBezTo>
                    <a:pt x="26" y="201"/>
                    <a:pt x="23" y="216"/>
                    <a:pt x="19" y="227"/>
                  </a:cubicBezTo>
                  <a:cubicBezTo>
                    <a:pt x="15" y="238"/>
                    <a:pt x="5" y="250"/>
                    <a:pt x="4" y="262"/>
                  </a:cubicBezTo>
                  <a:cubicBezTo>
                    <a:pt x="0" y="275"/>
                    <a:pt x="6" y="287"/>
                    <a:pt x="10" y="302"/>
                  </a:cubicBezTo>
                  <a:cubicBezTo>
                    <a:pt x="14" y="317"/>
                    <a:pt x="5" y="343"/>
                    <a:pt x="28" y="355"/>
                  </a:cubicBezTo>
                  <a:cubicBezTo>
                    <a:pt x="67" y="382"/>
                    <a:pt x="112" y="373"/>
                    <a:pt x="151" y="376"/>
                  </a:cubicBezTo>
                  <a:cubicBezTo>
                    <a:pt x="190" y="379"/>
                    <a:pt x="258" y="393"/>
                    <a:pt x="307" y="409"/>
                  </a:cubicBezTo>
                  <a:cubicBezTo>
                    <a:pt x="357" y="427"/>
                    <a:pt x="375" y="494"/>
                    <a:pt x="410" y="493"/>
                  </a:cubicBezTo>
                  <a:lnTo>
                    <a:pt x="478" y="443"/>
                  </a:lnTo>
                  <a:lnTo>
                    <a:pt x="541" y="331"/>
                  </a:lnTo>
                  <a:lnTo>
                    <a:pt x="538" y="259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86" name="Freeform 5"/>
            <p:cNvSpPr>
              <a:spLocks noChangeAspect="1"/>
            </p:cNvSpPr>
            <p:nvPr/>
          </p:nvSpPr>
          <p:spPr bwMode="auto">
            <a:xfrm>
              <a:off x="4677" y="10565"/>
              <a:ext cx="2799" cy="2897"/>
            </a:xfrm>
            <a:custGeom>
              <a:avLst/>
              <a:gdLst>
                <a:gd name="T0" fmla="*/ 621 w 2799"/>
                <a:gd name="T1" fmla="*/ 0 h 2897"/>
                <a:gd name="T2" fmla="*/ 147 w 2799"/>
                <a:gd name="T3" fmla="*/ 1316 h 2897"/>
                <a:gd name="T4" fmla="*/ 168 w 2799"/>
                <a:gd name="T5" fmla="*/ 2600 h 2897"/>
                <a:gd name="T6" fmla="*/ 1154 w 2799"/>
                <a:gd name="T7" fmla="*/ 2768 h 2897"/>
                <a:gd name="T8" fmla="*/ 2029 w 2799"/>
                <a:gd name="T9" fmla="*/ 2897 h 2897"/>
                <a:gd name="T10" fmla="*/ 2314 w 2799"/>
                <a:gd name="T11" fmla="*/ 1892 h 2897"/>
                <a:gd name="T12" fmla="*/ 2539 w 2799"/>
                <a:gd name="T13" fmla="*/ 797 h 2897"/>
                <a:gd name="T14" fmla="*/ 2479 w 2799"/>
                <a:gd name="T15" fmla="*/ 302 h 2897"/>
                <a:gd name="T16" fmla="*/ 621 w 2799"/>
                <a:gd name="T17" fmla="*/ 0 h 2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99" h="2897">
                  <a:moveTo>
                    <a:pt x="621" y="0"/>
                  </a:moveTo>
                  <a:cubicBezTo>
                    <a:pt x="241" y="137"/>
                    <a:pt x="223" y="883"/>
                    <a:pt x="147" y="1316"/>
                  </a:cubicBezTo>
                  <a:cubicBezTo>
                    <a:pt x="84" y="1704"/>
                    <a:pt x="0" y="2358"/>
                    <a:pt x="168" y="2600"/>
                  </a:cubicBezTo>
                  <a:lnTo>
                    <a:pt x="1154" y="2768"/>
                  </a:lnTo>
                  <a:lnTo>
                    <a:pt x="2029" y="2897"/>
                  </a:lnTo>
                  <a:cubicBezTo>
                    <a:pt x="2222" y="2751"/>
                    <a:pt x="2229" y="2242"/>
                    <a:pt x="2314" y="1892"/>
                  </a:cubicBezTo>
                  <a:cubicBezTo>
                    <a:pt x="2393" y="1627"/>
                    <a:pt x="2511" y="1062"/>
                    <a:pt x="2539" y="797"/>
                  </a:cubicBezTo>
                  <a:cubicBezTo>
                    <a:pt x="2567" y="532"/>
                    <a:pt x="2799" y="435"/>
                    <a:pt x="2479" y="302"/>
                  </a:cubicBezTo>
                  <a:lnTo>
                    <a:pt x="621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87" name="AutoShape 6"/>
            <p:cNvSpPr>
              <a:spLocks noChangeAspect="1" noChangeArrowheads="1"/>
            </p:cNvSpPr>
            <p:nvPr/>
          </p:nvSpPr>
          <p:spPr bwMode="auto">
            <a:xfrm rot="17175298">
              <a:off x="5230" y="12209"/>
              <a:ext cx="445" cy="381"/>
            </a:xfrm>
            <a:prstGeom prst="moon">
              <a:avLst>
                <a:gd name="adj" fmla="val 8216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89" name="Group 7"/>
            <p:cNvGrpSpPr>
              <a:grpSpLocks noChangeAspect="1"/>
            </p:cNvGrpSpPr>
            <p:nvPr/>
          </p:nvGrpSpPr>
          <p:grpSpPr bwMode="auto">
            <a:xfrm rot="659922">
              <a:off x="5160" y="11185"/>
              <a:ext cx="384" cy="852"/>
              <a:chOff x="5280" y="7532"/>
              <a:chExt cx="495" cy="852"/>
            </a:xfrm>
          </p:grpSpPr>
          <p:sp>
            <p:nvSpPr>
              <p:cNvPr id="111" name="Oval 8"/>
              <p:cNvSpPr>
                <a:spLocks noChangeAspect="1" noChangeArrowheads="1"/>
              </p:cNvSpPr>
              <p:nvPr/>
            </p:nvSpPr>
            <p:spPr bwMode="auto">
              <a:xfrm>
                <a:off x="5280" y="7532"/>
                <a:ext cx="495" cy="85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12" name="Oval 9"/>
              <p:cNvSpPr>
                <a:spLocks noChangeAspect="1" noChangeArrowheads="1"/>
              </p:cNvSpPr>
              <p:nvPr/>
            </p:nvSpPr>
            <p:spPr bwMode="auto">
              <a:xfrm>
                <a:off x="5403" y="7609"/>
                <a:ext cx="333" cy="5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2" name="Group 10"/>
            <p:cNvGrpSpPr>
              <a:grpSpLocks noChangeAspect="1"/>
            </p:cNvGrpSpPr>
            <p:nvPr/>
          </p:nvGrpSpPr>
          <p:grpSpPr bwMode="auto">
            <a:xfrm rot="737977">
              <a:off x="5751" y="11361"/>
              <a:ext cx="471" cy="852"/>
              <a:chOff x="5280" y="7532"/>
              <a:chExt cx="495" cy="852"/>
            </a:xfrm>
          </p:grpSpPr>
          <p:sp>
            <p:nvSpPr>
              <p:cNvPr id="109" name="Oval 11"/>
              <p:cNvSpPr>
                <a:spLocks noChangeAspect="1" noChangeArrowheads="1"/>
              </p:cNvSpPr>
              <p:nvPr/>
            </p:nvSpPr>
            <p:spPr bwMode="auto">
              <a:xfrm>
                <a:off x="5280" y="7532"/>
                <a:ext cx="495" cy="85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10" name="Oval 12"/>
              <p:cNvSpPr>
                <a:spLocks noChangeAspect="1" noChangeArrowheads="1"/>
              </p:cNvSpPr>
              <p:nvPr/>
            </p:nvSpPr>
            <p:spPr bwMode="auto">
              <a:xfrm>
                <a:off x="5403" y="7609"/>
                <a:ext cx="333" cy="57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3" name="Group 13"/>
            <p:cNvGrpSpPr>
              <a:grpSpLocks noChangeAspect="1"/>
            </p:cNvGrpSpPr>
            <p:nvPr/>
          </p:nvGrpSpPr>
          <p:grpSpPr bwMode="auto">
            <a:xfrm rot="1099749">
              <a:off x="4874" y="8936"/>
              <a:ext cx="3365" cy="2501"/>
              <a:chOff x="4710" y="2341"/>
              <a:chExt cx="2385" cy="1772"/>
            </a:xfrm>
          </p:grpSpPr>
          <p:sp>
            <p:nvSpPr>
              <p:cNvPr id="104" name="Oval 14"/>
              <p:cNvSpPr>
                <a:spLocks noChangeAspect="1" noChangeArrowheads="1"/>
              </p:cNvSpPr>
              <p:nvPr/>
            </p:nvSpPr>
            <p:spPr bwMode="auto">
              <a:xfrm>
                <a:off x="5280" y="2341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5" name="Oval 15"/>
              <p:cNvSpPr>
                <a:spLocks noChangeAspect="1" noChangeArrowheads="1"/>
              </p:cNvSpPr>
              <p:nvPr/>
            </p:nvSpPr>
            <p:spPr bwMode="auto">
              <a:xfrm>
                <a:off x="4740" y="2613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6" name="Oval 16"/>
              <p:cNvSpPr>
                <a:spLocks noChangeAspect="1" noChangeArrowheads="1"/>
              </p:cNvSpPr>
              <p:nvPr/>
            </p:nvSpPr>
            <p:spPr bwMode="auto">
              <a:xfrm>
                <a:off x="5820" y="2613"/>
                <a:ext cx="1245" cy="1052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7" name="Oval 17"/>
              <p:cNvSpPr>
                <a:spLocks noChangeAspect="1" noChangeArrowheads="1"/>
              </p:cNvSpPr>
              <p:nvPr/>
            </p:nvSpPr>
            <p:spPr bwMode="auto">
              <a:xfrm>
                <a:off x="4710" y="3193"/>
                <a:ext cx="1530" cy="920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8" name="Oval 18"/>
              <p:cNvSpPr>
                <a:spLocks noChangeAspect="1" noChangeArrowheads="1"/>
              </p:cNvSpPr>
              <p:nvPr/>
            </p:nvSpPr>
            <p:spPr bwMode="auto">
              <a:xfrm>
                <a:off x="5625" y="3173"/>
                <a:ext cx="1470" cy="916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94" name="Freeform 19"/>
            <p:cNvSpPr>
              <a:spLocks noChangeAspect="1"/>
            </p:cNvSpPr>
            <p:nvPr/>
          </p:nvSpPr>
          <p:spPr bwMode="auto">
            <a:xfrm>
              <a:off x="4785" y="12905"/>
              <a:ext cx="1305" cy="1775"/>
            </a:xfrm>
            <a:custGeom>
              <a:avLst/>
              <a:gdLst>
                <a:gd name="T0" fmla="*/ 0 w 1305"/>
                <a:gd name="T1" fmla="*/ 140 h 1775"/>
                <a:gd name="T2" fmla="*/ 270 w 1305"/>
                <a:gd name="T3" fmla="*/ 920 h 1775"/>
                <a:gd name="T4" fmla="*/ 525 w 1305"/>
                <a:gd name="T5" fmla="*/ 1340 h 1775"/>
                <a:gd name="T6" fmla="*/ 345 w 1305"/>
                <a:gd name="T7" fmla="*/ 1490 h 1775"/>
                <a:gd name="T8" fmla="*/ 270 w 1305"/>
                <a:gd name="T9" fmla="*/ 1582 h 1775"/>
                <a:gd name="T10" fmla="*/ 330 w 1305"/>
                <a:gd name="T11" fmla="*/ 1745 h 1775"/>
                <a:gd name="T12" fmla="*/ 540 w 1305"/>
                <a:gd name="T13" fmla="*/ 1760 h 1775"/>
                <a:gd name="T14" fmla="*/ 765 w 1305"/>
                <a:gd name="T15" fmla="*/ 1670 h 1775"/>
                <a:gd name="T16" fmla="*/ 1005 w 1305"/>
                <a:gd name="T17" fmla="*/ 1550 h 1775"/>
                <a:gd name="T18" fmla="*/ 1050 w 1305"/>
                <a:gd name="T19" fmla="*/ 1415 h 1775"/>
                <a:gd name="T20" fmla="*/ 960 w 1305"/>
                <a:gd name="T21" fmla="*/ 965 h 1775"/>
                <a:gd name="T22" fmla="*/ 1020 w 1305"/>
                <a:gd name="T23" fmla="*/ 304 h 1775"/>
                <a:gd name="T24" fmla="*/ 1305 w 1305"/>
                <a:gd name="T25" fmla="*/ 241 h 1775"/>
                <a:gd name="T26" fmla="*/ 165 w 1305"/>
                <a:gd name="T27" fmla="*/ 0 h 1775"/>
                <a:gd name="T28" fmla="*/ 15 w 1305"/>
                <a:gd name="T29" fmla="*/ 80 h 1775"/>
                <a:gd name="T30" fmla="*/ 0 w 1305"/>
                <a:gd name="T31" fmla="*/ 140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05" h="1775">
                  <a:moveTo>
                    <a:pt x="0" y="140"/>
                  </a:moveTo>
                  <a:cubicBezTo>
                    <a:pt x="43" y="280"/>
                    <a:pt x="182" y="720"/>
                    <a:pt x="270" y="920"/>
                  </a:cubicBezTo>
                  <a:cubicBezTo>
                    <a:pt x="358" y="1120"/>
                    <a:pt x="513" y="1245"/>
                    <a:pt x="525" y="1340"/>
                  </a:cubicBezTo>
                  <a:cubicBezTo>
                    <a:pt x="537" y="1435"/>
                    <a:pt x="387" y="1450"/>
                    <a:pt x="345" y="1490"/>
                  </a:cubicBezTo>
                  <a:cubicBezTo>
                    <a:pt x="303" y="1530"/>
                    <a:pt x="272" y="1540"/>
                    <a:pt x="270" y="1582"/>
                  </a:cubicBezTo>
                  <a:cubicBezTo>
                    <a:pt x="268" y="1624"/>
                    <a:pt x="285" y="1715"/>
                    <a:pt x="330" y="1745"/>
                  </a:cubicBezTo>
                  <a:cubicBezTo>
                    <a:pt x="375" y="1775"/>
                    <a:pt x="468" y="1772"/>
                    <a:pt x="540" y="1760"/>
                  </a:cubicBezTo>
                  <a:cubicBezTo>
                    <a:pt x="612" y="1748"/>
                    <a:pt x="688" y="1705"/>
                    <a:pt x="765" y="1670"/>
                  </a:cubicBezTo>
                  <a:lnTo>
                    <a:pt x="1005" y="1550"/>
                  </a:lnTo>
                  <a:cubicBezTo>
                    <a:pt x="1047" y="1508"/>
                    <a:pt x="1057" y="1512"/>
                    <a:pt x="1050" y="1415"/>
                  </a:cubicBezTo>
                  <a:cubicBezTo>
                    <a:pt x="1043" y="1318"/>
                    <a:pt x="965" y="1150"/>
                    <a:pt x="960" y="965"/>
                  </a:cubicBezTo>
                  <a:cubicBezTo>
                    <a:pt x="930" y="800"/>
                    <a:pt x="965" y="424"/>
                    <a:pt x="1020" y="304"/>
                  </a:cubicBezTo>
                  <a:lnTo>
                    <a:pt x="1305" y="241"/>
                  </a:lnTo>
                  <a:lnTo>
                    <a:pt x="165" y="0"/>
                  </a:lnTo>
                  <a:lnTo>
                    <a:pt x="15" y="8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grpSp>
          <p:nvGrpSpPr>
            <p:cNvPr id="95" name="Group 20"/>
            <p:cNvGrpSpPr>
              <a:grpSpLocks noChangeAspect="1"/>
            </p:cNvGrpSpPr>
            <p:nvPr/>
          </p:nvGrpSpPr>
          <p:grpSpPr bwMode="auto">
            <a:xfrm rot="2218250">
              <a:off x="5704" y="9461"/>
              <a:ext cx="611" cy="702"/>
              <a:chOff x="2130" y="1789"/>
              <a:chExt cx="874" cy="825"/>
            </a:xfrm>
          </p:grpSpPr>
          <p:sp>
            <p:nvSpPr>
              <p:cNvPr id="101" name="AutoShape 21"/>
              <p:cNvSpPr>
                <a:spLocks noChangeAspect="1" noChangeArrowheads="1"/>
              </p:cNvSpPr>
              <p:nvPr/>
            </p:nvSpPr>
            <p:spPr bwMode="auto">
              <a:xfrm flipV="1">
                <a:off x="2130" y="1869"/>
                <a:ext cx="339" cy="292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2" name="AutoShape 22"/>
              <p:cNvSpPr>
                <a:spLocks noChangeAspect="1" noChangeArrowheads="1"/>
              </p:cNvSpPr>
              <p:nvPr/>
            </p:nvSpPr>
            <p:spPr bwMode="auto">
              <a:xfrm flipV="1">
                <a:off x="2646" y="1865"/>
                <a:ext cx="358" cy="30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03" name="Freeform 23"/>
              <p:cNvSpPr>
                <a:spLocks noChangeAspect="1"/>
              </p:cNvSpPr>
              <p:nvPr/>
            </p:nvSpPr>
            <p:spPr bwMode="auto">
              <a:xfrm flipH="1">
                <a:off x="2318" y="1789"/>
                <a:ext cx="484" cy="825"/>
              </a:xfrm>
              <a:custGeom>
                <a:avLst/>
                <a:gdLst>
                  <a:gd name="T0" fmla="*/ 245 w 482"/>
                  <a:gd name="T1" fmla="*/ 842 h 842"/>
                  <a:gd name="T2" fmla="*/ 482 w 482"/>
                  <a:gd name="T3" fmla="*/ 437 h 842"/>
                  <a:gd name="T4" fmla="*/ 244 w 482"/>
                  <a:gd name="T5" fmla="*/ 0 h 842"/>
                  <a:gd name="T6" fmla="*/ 26 w 482"/>
                  <a:gd name="T7" fmla="*/ 401 h 842"/>
                  <a:gd name="T8" fmla="*/ 89 w 482"/>
                  <a:gd name="T9" fmla="*/ 578 h 842"/>
                  <a:gd name="T10" fmla="*/ 173 w 482"/>
                  <a:gd name="T11" fmla="*/ 635 h 842"/>
                  <a:gd name="T12" fmla="*/ 242 w 482"/>
                  <a:gd name="T13" fmla="*/ 518 h 842"/>
                  <a:gd name="T14" fmla="*/ 200 w 482"/>
                  <a:gd name="T15" fmla="*/ 521 h 842"/>
                  <a:gd name="T16" fmla="*/ 170 w 482"/>
                  <a:gd name="T17" fmla="*/ 503 h 842"/>
                  <a:gd name="T18" fmla="*/ 149 w 482"/>
                  <a:gd name="T19" fmla="*/ 473 h 842"/>
                  <a:gd name="T20" fmla="*/ 140 w 482"/>
                  <a:gd name="T21" fmla="*/ 443 h 842"/>
                  <a:gd name="T22" fmla="*/ 155 w 482"/>
                  <a:gd name="T23" fmla="*/ 391 h 842"/>
                  <a:gd name="T24" fmla="*/ 194 w 482"/>
                  <a:gd name="T25" fmla="*/ 359 h 842"/>
                  <a:gd name="T26" fmla="*/ 236 w 482"/>
                  <a:gd name="T27" fmla="*/ 353 h 842"/>
                  <a:gd name="T28" fmla="*/ 272 w 482"/>
                  <a:gd name="T29" fmla="*/ 362 h 842"/>
                  <a:gd name="T30" fmla="*/ 302 w 482"/>
                  <a:gd name="T31" fmla="*/ 386 h 842"/>
                  <a:gd name="T32" fmla="*/ 311 w 482"/>
                  <a:gd name="T33" fmla="*/ 463 h 842"/>
                  <a:gd name="T34" fmla="*/ 176 w 482"/>
                  <a:gd name="T35" fmla="*/ 707 h 842"/>
                  <a:gd name="T36" fmla="*/ 245 w 482"/>
                  <a:gd name="T37" fmla="*/ 842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2" h="842">
                    <a:moveTo>
                      <a:pt x="245" y="842"/>
                    </a:moveTo>
                    <a:lnTo>
                      <a:pt x="482" y="437"/>
                    </a:lnTo>
                    <a:lnTo>
                      <a:pt x="244" y="0"/>
                    </a:lnTo>
                    <a:lnTo>
                      <a:pt x="26" y="401"/>
                    </a:lnTo>
                    <a:cubicBezTo>
                      <a:pt x="0" y="497"/>
                      <a:pt x="65" y="539"/>
                      <a:pt x="89" y="578"/>
                    </a:cubicBezTo>
                    <a:cubicBezTo>
                      <a:pt x="113" y="617"/>
                      <a:pt x="161" y="653"/>
                      <a:pt x="173" y="635"/>
                    </a:cubicBezTo>
                    <a:cubicBezTo>
                      <a:pt x="189" y="615"/>
                      <a:pt x="238" y="537"/>
                      <a:pt x="242" y="518"/>
                    </a:cubicBezTo>
                    <a:lnTo>
                      <a:pt x="200" y="521"/>
                    </a:lnTo>
                    <a:cubicBezTo>
                      <a:pt x="188" y="519"/>
                      <a:pt x="179" y="511"/>
                      <a:pt x="170" y="503"/>
                    </a:cubicBezTo>
                    <a:cubicBezTo>
                      <a:pt x="161" y="495"/>
                      <a:pt x="154" y="483"/>
                      <a:pt x="149" y="473"/>
                    </a:cubicBezTo>
                    <a:cubicBezTo>
                      <a:pt x="144" y="463"/>
                      <a:pt x="139" y="457"/>
                      <a:pt x="140" y="443"/>
                    </a:cubicBezTo>
                    <a:cubicBezTo>
                      <a:pt x="141" y="429"/>
                      <a:pt x="146" y="405"/>
                      <a:pt x="155" y="391"/>
                    </a:cubicBezTo>
                    <a:cubicBezTo>
                      <a:pt x="164" y="377"/>
                      <a:pt x="181" y="365"/>
                      <a:pt x="194" y="359"/>
                    </a:cubicBezTo>
                    <a:cubicBezTo>
                      <a:pt x="207" y="353"/>
                      <a:pt x="223" y="351"/>
                      <a:pt x="236" y="353"/>
                    </a:cubicBezTo>
                    <a:cubicBezTo>
                      <a:pt x="249" y="355"/>
                      <a:pt x="262" y="357"/>
                      <a:pt x="272" y="362"/>
                    </a:cubicBezTo>
                    <a:cubicBezTo>
                      <a:pt x="282" y="367"/>
                      <a:pt x="296" y="370"/>
                      <a:pt x="302" y="386"/>
                    </a:cubicBezTo>
                    <a:cubicBezTo>
                      <a:pt x="308" y="402"/>
                      <a:pt x="331" y="410"/>
                      <a:pt x="311" y="463"/>
                    </a:cubicBezTo>
                    <a:lnTo>
                      <a:pt x="176" y="707"/>
                    </a:lnTo>
                    <a:lnTo>
                      <a:pt x="245" y="8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74296" tIns="8890" rIns="74296" bIns="8890" anchor="t" anchorCtr="0" upright="1">
                <a:noAutofit/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96" name="Freeform 24"/>
            <p:cNvSpPr>
              <a:spLocks noChangeAspect="1"/>
            </p:cNvSpPr>
            <p:nvPr/>
          </p:nvSpPr>
          <p:spPr bwMode="auto">
            <a:xfrm>
              <a:off x="5628" y="12869"/>
              <a:ext cx="1386" cy="1736"/>
            </a:xfrm>
            <a:custGeom>
              <a:avLst/>
              <a:gdLst>
                <a:gd name="T0" fmla="*/ 12 w 1386"/>
                <a:gd name="T1" fmla="*/ 251 h 1736"/>
                <a:gd name="T2" fmla="*/ 147 w 1386"/>
                <a:gd name="T3" fmla="*/ 521 h 1736"/>
                <a:gd name="T4" fmla="*/ 400 w 1386"/>
                <a:gd name="T5" fmla="*/ 1136 h 1736"/>
                <a:gd name="T6" fmla="*/ 627 w 1386"/>
                <a:gd name="T7" fmla="*/ 1466 h 1736"/>
                <a:gd name="T8" fmla="*/ 912 w 1386"/>
                <a:gd name="T9" fmla="*/ 1436 h 1736"/>
                <a:gd name="T10" fmla="*/ 942 w 1386"/>
                <a:gd name="T11" fmla="*/ 1706 h 1736"/>
                <a:gd name="T12" fmla="*/ 1047 w 1386"/>
                <a:gd name="T13" fmla="*/ 1736 h 1736"/>
                <a:gd name="T14" fmla="*/ 1136 w 1386"/>
                <a:gd name="T15" fmla="*/ 1696 h 1736"/>
                <a:gd name="T16" fmla="*/ 1241 w 1386"/>
                <a:gd name="T17" fmla="*/ 1531 h 1736"/>
                <a:gd name="T18" fmla="*/ 1346 w 1386"/>
                <a:gd name="T19" fmla="*/ 1141 h 1736"/>
                <a:gd name="T20" fmla="*/ 1196 w 1386"/>
                <a:gd name="T21" fmla="*/ 1066 h 1736"/>
                <a:gd name="T22" fmla="*/ 926 w 1386"/>
                <a:gd name="T23" fmla="*/ 1126 h 1736"/>
                <a:gd name="T24" fmla="*/ 986 w 1386"/>
                <a:gd name="T25" fmla="*/ 811 h 1736"/>
                <a:gd name="T26" fmla="*/ 1182 w 1386"/>
                <a:gd name="T27" fmla="*/ 403 h 1736"/>
                <a:gd name="T28" fmla="*/ 1182 w 1386"/>
                <a:gd name="T29" fmla="*/ 270 h 1736"/>
                <a:gd name="T30" fmla="*/ 220 w 1386"/>
                <a:gd name="T31" fmla="*/ 0 h 1736"/>
                <a:gd name="T32" fmla="*/ 12 w 1386"/>
                <a:gd name="T33" fmla="*/ 251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86" h="1736">
                  <a:moveTo>
                    <a:pt x="12" y="251"/>
                  </a:moveTo>
                  <a:cubicBezTo>
                    <a:pt x="0" y="338"/>
                    <a:pt x="82" y="374"/>
                    <a:pt x="147" y="521"/>
                  </a:cubicBezTo>
                  <a:cubicBezTo>
                    <a:pt x="212" y="668"/>
                    <a:pt x="320" y="979"/>
                    <a:pt x="400" y="1136"/>
                  </a:cubicBezTo>
                  <a:cubicBezTo>
                    <a:pt x="480" y="1293"/>
                    <a:pt x="542" y="1416"/>
                    <a:pt x="627" y="1466"/>
                  </a:cubicBezTo>
                  <a:cubicBezTo>
                    <a:pt x="712" y="1516"/>
                    <a:pt x="860" y="1396"/>
                    <a:pt x="912" y="1436"/>
                  </a:cubicBezTo>
                  <a:cubicBezTo>
                    <a:pt x="964" y="1476"/>
                    <a:pt x="920" y="1656"/>
                    <a:pt x="942" y="1706"/>
                  </a:cubicBezTo>
                  <a:lnTo>
                    <a:pt x="1047" y="1736"/>
                  </a:lnTo>
                  <a:lnTo>
                    <a:pt x="1136" y="1696"/>
                  </a:lnTo>
                  <a:cubicBezTo>
                    <a:pt x="1168" y="1662"/>
                    <a:pt x="1206" y="1623"/>
                    <a:pt x="1241" y="1531"/>
                  </a:cubicBezTo>
                  <a:cubicBezTo>
                    <a:pt x="1243" y="1497"/>
                    <a:pt x="1386" y="1201"/>
                    <a:pt x="1346" y="1141"/>
                  </a:cubicBezTo>
                  <a:cubicBezTo>
                    <a:pt x="1339" y="1064"/>
                    <a:pt x="1266" y="1069"/>
                    <a:pt x="1196" y="1066"/>
                  </a:cubicBezTo>
                  <a:cubicBezTo>
                    <a:pt x="1126" y="1063"/>
                    <a:pt x="961" y="1169"/>
                    <a:pt x="926" y="1126"/>
                  </a:cubicBezTo>
                  <a:cubicBezTo>
                    <a:pt x="891" y="1083"/>
                    <a:pt x="943" y="931"/>
                    <a:pt x="986" y="811"/>
                  </a:cubicBezTo>
                  <a:cubicBezTo>
                    <a:pt x="1066" y="636"/>
                    <a:pt x="1149" y="493"/>
                    <a:pt x="1182" y="403"/>
                  </a:cubicBezTo>
                  <a:lnTo>
                    <a:pt x="1182" y="270"/>
                  </a:lnTo>
                  <a:lnTo>
                    <a:pt x="220" y="0"/>
                  </a:lnTo>
                  <a:lnTo>
                    <a:pt x="12" y="251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7" name="Freeform 25"/>
            <p:cNvSpPr>
              <a:spLocks noChangeAspect="1"/>
            </p:cNvSpPr>
            <p:nvPr/>
          </p:nvSpPr>
          <p:spPr bwMode="auto">
            <a:xfrm>
              <a:off x="6751" y="12235"/>
              <a:ext cx="483" cy="843"/>
            </a:xfrm>
            <a:custGeom>
              <a:avLst/>
              <a:gdLst>
                <a:gd name="T0" fmla="*/ 14 w 483"/>
                <a:gd name="T1" fmla="*/ 75 h 843"/>
                <a:gd name="T2" fmla="*/ 154 w 483"/>
                <a:gd name="T3" fmla="*/ 306 h 843"/>
                <a:gd name="T4" fmla="*/ 201 w 483"/>
                <a:gd name="T5" fmla="*/ 492 h 843"/>
                <a:gd name="T6" fmla="*/ 131 w 483"/>
                <a:gd name="T7" fmla="*/ 606 h 843"/>
                <a:gd name="T8" fmla="*/ 24 w 483"/>
                <a:gd name="T9" fmla="*/ 714 h 843"/>
                <a:gd name="T10" fmla="*/ 212 w 483"/>
                <a:gd name="T11" fmla="*/ 843 h 843"/>
                <a:gd name="T12" fmla="*/ 332 w 483"/>
                <a:gd name="T13" fmla="*/ 776 h 843"/>
                <a:gd name="T14" fmla="*/ 430 w 483"/>
                <a:gd name="T15" fmla="*/ 674 h 843"/>
                <a:gd name="T16" fmla="*/ 480 w 483"/>
                <a:gd name="T17" fmla="*/ 551 h 843"/>
                <a:gd name="T18" fmla="*/ 463 w 483"/>
                <a:gd name="T19" fmla="*/ 390 h 843"/>
                <a:gd name="T20" fmla="*/ 389 w 483"/>
                <a:gd name="T21" fmla="*/ 226 h 843"/>
                <a:gd name="T22" fmla="*/ 239 w 483"/>
                <a:gd name="T23" fmla="*/ 0 h 843"/>
                <a:gd name="T24" fmla="*/ 14 w 483"/>
                <a:gd name="T25" fmla="*/ 75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3" h="843">
                  <a:moveTo>
                    <a:pt x="14" y="75"/>
                  </a:moveTo>
                  <a:cubicBezTo>
                    <a:pt x="0" y="126"/>
                    <a:pt x="123" y="237"/>
                    <a:pt x="154" y="306"/>
                  </a:cubicBezTo>
                  <a:cubicBezTo>
                    <a:pt x="215" y="420"/>
                    <a:pt x="208" y="440"/>
                    <a:pt x="201" y="492"/>
                  </a:cubicBezTo>
                  <a:cubicBezTo>
                    <a:pt x="194" y="542"/>
                    <a:pt x="162" y="568"/>
                    <a:pt x="131" y="606"/>
                  </a:cubicBezTo>
                  <a:cubicBezTo>
                    <a:pt x="100" y="644"/>
                    <a:pt x="7" y="676"/>
                    <a:pt x="24" y="714"/>
                  </a:cubicBezTo>
                  <a:lnTo>
                    <a:pt x="212" y="843"/>
                  </a:lnTo>
                  <a:lnTo>
                    <a:pt x="332" y="776"/>
                  </a:lnTo>
                  <a:cubicBezTo>
                    <a:pt x="369" y="747"/>
                    <a:pt x="406" y="712"/>
                    <a:pt x="430" y="674"/>
                  </a:cubicBezTo>
                  <a:cubicBezTo>
                    <a:pt x="450" y="635"/>
                    <a:pt x="477" y="598"/>
                    <a:pt x="480" y="551"/>
                  </a:cubicBezTo>
                  <a:cubicBezTo>
                    <a:pt x="483" y="503"/>
                    <a:pt x="474" y="442"/>
                    <a:pt x="463" y="390"/>
                  </a:cubicBezTo>
                  <a:cubicBezTo>
                    <a:pt x="452" y="338"/>
                    <a:pt x="432" y="299"/>
                    <a:pt x="389" y="226"/>
                  </a:cubicBezTo>
                  <a:lnTo>
                    <a:pt x="239" y="0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8" name="Freeform 26"/>
            <p:cNvSpPr>
              <a:spLocks noChangeAspect="1"/>
            </p:cNvSpPr>
            <p:nvPr/>
          </p:nvSpPr>
          <p:spPr bwMode="auto">
            <a:xfrm>
              <a:off x="6553" y="12890"/>
              <a:ext cx="440" cy="406"/>
            </a:xfrm>
            <a:custGeom>
              <a:avLst/>
              <a:gdLst>
                <a:gd name="T0" fmla="*/ 230 w 440"/>
                <a:gd name="T1" fmla="*/ 48 h 406"/>
                <a:gd name="T2" fmla="*/ 147 w 440"/>
                <a:gd name="T3" fmla="*/ 12 h 406"/>
                <a:gd name="T4" fmla="*/ 88 w 440"/>
                <a:gd name="T5" fmla="*/ 11 h 406"/>
                <a:gd name="T6" fmla="*/ 42 w 440"/>
                <a:gd name="T7" fmla="*/ 35 h 406"/>
                <a:gd name="T8" fmla="*/ 18 w 440"/>
                <a:gd name="T9" fmla="*/ 82 h 406"/>
                <a:gd name="T10" fmla="*/ 50 w 440"/>
                <a:gd name="T11" fmla="*/ 135 h 406"/>
                <a:gd name="T12" fmla="*/ 15 w 440"/>
                <a:gd name="T13" fmla="*/ 171 h 406"/>
                <a:gd name="T14" fmla="*/ 8 w 440"/>
                <a:gd name="T15" fmla="*/ 216 h 406"/>
                <a:gd name="T16" fmla="*/ 67 w 440"/>
                <a:gd name="T17" fmla="*/ 295 h 406"/>
                <a:gd name="T18" fmla="*/ 142 w 440"/>
                <a:gd name="T19" fmla="*/ 350 h 406"/>
                <a:gd name="T20" fmla="*/ 250 w 440"/>
                <a:gd name="T21" fmla="*/ 403 h 406"/>
                <a:gd name="T22" fmla="*/ 338 w 440"/>
                <a:gd name="T23" fmla="*/ 362 h 406"/>
                <a:gd name="T24" fmla="*/ 404 w 440"/>
                <a:gd name="T25" fmla="*/ 277 h 406"/>
                <a:gd name="T26" fmla="*/ 440 w 440"/>
                <a:gd name="T27" fmla="*/ 164 h 406"/>
                <a:gd name="T28" fmla="*/ 409 w 440"/>
                <a:gd name="T29" fmla="*/ 129 h 406"/>
                <a:gd name="T30" fmla="*/ 279 w 440"/>
                <a:gd name="T31" fmla="*/ 14 h 406"/>
                <a:gd name="T32" fmla="*/ 230 w 440"/>
                <a:gd name="T33" fmla="*/ 48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0" h="406">
                  <a:moveTo>
                    <a:pt x="230" y="48"/>
                  </a:moveTo>
                  <a:cubicBezTo>
                    <a:pt x="208" y="48"/>
                    <a:pt x="171" y="19"/>
                    <a:pt x="147" y="12"/>
                  </a:cubicBezTo>
                  <a:cubicBezTo>
                    <a:pt x="147" y="12"/>
                    <a:pt x="110" y="0"/>
                    <a:pt x="88" y="11"/>
                  </a:cubicBezTo>
                  <a:cubicBezTo>
                    <a:pt x="73" y="15"/>
                    <a:pt x="54" y="23"/>
                    <a:pt x="42" y="35"/>
                  </a:cubicBezTo>
                  <a:cubicBezTo>
                    <a:pt x="31" y="46"/>
                    <a:pt x="16" y="66"/>
                    <a:pt x="18" y="82"/>
                  </a:cubicBezTo>
                  <a:cubicBezTo>
                    <a:pt x="11" y="103"/>
                    <a:pt x="51" y="120"/>
                    <a:pt x="50" y="135"/>
                  </a:cubicBezTo>
                  <a:cubicBezTo>
                    <a:pt x="49" y="149"/>
                    <a:pt x="22" y="158"/>
                    <a:pt x="15" y="171"/>
                  </a:cubicBezTo>
                  <a:cubicBezTo>
                    <a:pt x="8" y="184"/>
                    <a:pt x="0" y="195"/>
                    <a:pt x="8" y="216"/>
                  </a:cubicBezTo>
                  <a:cubicBezTo>
                    <a:pt x="9" y="234"/>
                    <a:pt x="48" y="272"/>
                    <a:pt x="67" y="295"/>
                  </a:cubicBezTo>
                  <a:cubicBezTo>
                    <a:pt x="86" y="317"/>
                    <a:pt x="111" y="336"/>
                    <a:pt x="142" y="350"/>
                  </a:cubicBezTo>
                  <a:cubicBezTo>
                    <a:pt x="173" y="364"/>
                    <a:pt x="218" y="400"/>
                    <a:pt x="250" y="403"/>
                  </a:cubicBezTo>
                  <a:cubicBezTo>
                    <a:pt x="283" y="406"/>
                    <a:pt x="313" y="379"/>
                    <a:pt x="338" y="362"/>
                  </a:cubicBezTo>
                  <a:cubicBezTo>
                    <a:pt x="363" y="346"/>
                    <a:pt x="387" y="310"/>
                    <a:pt x="404" y="277"/>
                  </a:cubicBezTo>
                  <a:cubicBezTo>
                    <a:pt x="421" y="244"/>
                    <a:pt x="440" y="189"/>
                    <a:pt x="440" y="164"/>
                  </a:cubicBezTo>
                  <a:lnTo>
                    <a:pt x="409" y="129"/>
                  </a:lnTo>
                  <a:lnTo>
                    <a:pt x="279" y="14"/>
                  </a:lnTo>
                  <a:lnTo>
                    <a:pt x="23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9" name="Freeform 27"/>
            <p:cNvSpPr>
              <a:spLocks noChangeAspect="1"/>
            </p:cNvSpPr>
            <p:nvPr/>
          </p:nvSpPr>
          <p:spPr bwMode="auto">
            <a:xfrm>
              <a:off x="6796" y="12190"/>
              <a:ext cx="516" cy="901"/>
            </a:xfrm>
            <a:custGeom>
              <a:avLst/>
              <a:gdLst>
                <a:gd name="T0" fmla="*/ 7 w 516"/>
                <a:gd name="T1" fmla="*/ 98 h 901"/>
                <a:gd name="T2" fmla="*/ 164 w 516"/>
                <a:gd name="T3" fmla="*/ 356 h 901"/>
                <a:gd name="T4" fmla="*/ 217 w 516"/>
                <a:gd name="T5" fmla="*/ 545 h 901"/>
                <a:gd name="T6" fmla="*/ 146 w 516"/>
                <a:gd name="T7" fmla="*/ 659 h 901"/>
                <a:gd name="T8" fmla="*/ 36 w 516"/>
                <a:gd name="T9" fmla="*/ 765 h 901"/>
                <a:gd name="T10" fmla="*/ 237 w 516"/>
                <a:gd name="T11" fmla="*/ 901 h 901"/>
                <a:gd name="T12" fmla="*/ 363 w 516"/>
                <a:gd name="T13" fmla="*/ 836 h 901"/>
                <a:gd name="T14" fmla="*/ 463 w 516"/>
                <a:gd name="T15" fmla="*/ 736 h 901"/>
                <a:gd name="T16" fmla="*/ 513 w 516"/>
                <a:gd name="T17" fmla="*/ 613 h 901"/>
                <a:gd name="T18" fmla="*/ 492 w 516"/>
                <a:gd name="T19" fmla="*/ 449 h 901"/>
                <a:gd name="T20" fmla="*/ 410 w 516"/>
                <a:gd name="T21" fmla="*/ 282 h 901"/>
                <a:gd name="T22" fmla="*/ 208 w 516"/>
                <a:gd name="T23" fmla="*/ 0 h 901"/>
                <a:gd name="T24" fmla="*/ 7 w 516"/>
                <a:gd name="T25" fmla="*/ 98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6" h="901">
                  <a:moveTo>
                    <a:pt x="7" y="98"/>
                  </a:moveTo>
                  <a:cubicBezTo>
                    <a:pt x="0" y="157"/>
                    <a:pt x="129" y="282"/>
                    <a:pt x="164" y="356"/>
                  </a:cubicBezTo>
                  <a:cubicBezTo>
                    <a:pt x="231" y="473"/>
                    <a:pt x="224" y="493"/>
                    <a:pt x="217" y="545"/>
                  </a:cubicBezTo>
                  <a:cubicBezTo>
                    <a:pt x="211" y="596"/>
                    <a:pt x="178" y="622"/>
                    <a:pt x="146" y="659"/>
                  </a:cubicBezTo>
                  <a:cubicBezTo>
                    <a:pt x="114" y="697"/>
                    <a:pt x="18" y="727"/>
                    <a:pt x="36" y="765"/>
                  </a:cubicBezTo>
                  <a:lnTo>
                    <a:pt x="237" y="901"/>
                  </a:lnTo>
                  <a:lnTo>
                    <a:pt x="363" y="836"/>
                  </a:lnTo>
                  <a:cubicBezTo>
                    <a:pt x="401" y="809"/>
                    <a:pt x="439" y="774"/>
                    <a:pt x="463" y="736"/>
                  </a:cubicBezTo>
                  <a:cubicBezTo>
                    <a:pt x="484" y="697"/>
                    <a:pt x="511" y="660"/>
                    <a:pt x="513" y="613"/>
                  </a:cubicBezTo>
                  <a:cubicBezTo>
                    <a:pt x="516" y="565"/>
                    <a:pt x="504" y="503"/>
                    <a:pt x="492" y="449"/>
                  </a:cubicBezTo>
                  <a:cubicBezTo>
                    <a:pt x="479" y="397"/>
                    <a:pt x="457" y="357"/>
                    <a:pt x="410" y="282"/>
                  </a:cubicBezTo>
                  <a:lnTo>
                    <a:pt x="208" y="0"/>
                  </a:lnTo>
                  <a:lnTo>
                    <a:pt x="7" y="9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0" name="Freeform 28"/>
            <p:cNvSpPr>
              <a:spLocks noChangeAspect="1"/>
            </p:cNvSpPr>
            <p:nvPr/>
          </p:nvSpPr>
          <p:spPr bwMode="auto">
            <a:xfrm rot="17845074" flipH="1">
              <a:off x="6639" y="12845"/>
              <a:ext cx="364" cy="471"/>
            </a:xfrm>
            <a:custGeom>
              <a:avLst/>
              <a:gdLst>
                <a:gd name="T0" fmla="*/ 75 w 513"/>
                <a:gd name="T1" fmla="*/ 182 h 442"/>
                <a:gd name="T2" fmla="*/ 83 w 513"/>
                <a:gd name="T3" fmla="*/ 92 h 442"/>
                <a:gd name="T4" fmla="*/ 120 w 513"/>
                <a:gd name="T5" fmla="*/ 39 h 442"/>
                <a:gd name="T6" fmla="*/ 180 w 513"/>
                <a:gd name="T7" fmla="*/ 9 h 442"/>
                <a:gd name="T8" fmla="*/ 255 w 513"/>
                <a:gd name="T9" fmla="*/ 9 h 442"/>
                <a:gd name="T10" fmla="*/ 300 w 513"/>
                <a:gd name="T11" fmla="*/ 62 h 442"/>
                <a:gd name="T12" fmla="*/ 368 w 513"/>
                <a:gd name="T13" fmla="*/ 47 h 442"/>
                <a:gd name="T14" fmla="*/ 428 w 513"/>
                <a:gd name="T15" fmla="*/ 62 h 442"/>
                <a:gd name="T16" fmla="*/ 489 w 513"/>
                <a:gd name="T17" fmla="*/ 150 h 442"/>
                <a:gd name="T18" fmla="*/ 510 w 513"/>
                <a:gd name="T19" fmla="*/ 242 h 442"/>
                <a:gd name="T20" fmla="*/ 473 w 513"/>
                <a:gd name="T21" fmla="*/ 354 h 442"/>
                <a:gd name="T22" fmla="*/ 399 w 513"/>
                <a:gd name="T23" fmla="*/ 422 h 442"/>
                <a:gd name="T24" fmla="*/ 249 w 513"/>
                <a:gd name="T25" fmla="*/ 442 h 442"/>
                <a:gd name="T26" fmla="*/ 84 w 513"/>
                <a:gd name="T27" fmla="*/ 422 h 442"/>
                <a:gd name="T28" fmla="*/ 60 w 513"/>
                <a:gd name="T29" fmla="*/ 378 h 442"/>
                <a:gd name="T30" fmla="*/ 0 w 513"/>
                <a:gd name="T31" fmla="*/ 210 h 442"/>
                <a:gd name="T32" fmla="*/ 75 w 513"/>
                <a:gd name="T33" fmla="*/ 18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3" h="442">
                  <a:moveTo>
                    <a:pt x="75" y="182"/>
                  </a:moveTo>
                  <a:cubicBezTo>
                    <a:pt x="89" y="162"/>
                    <a:pt x="76" y="116"/>
                    <a:pt x="83" y="92"/>
                  </a:cubicBezTo>
                  <a:cubicBezTo>
                    <a:pt x="83" y="92"/>
                    <a:pt x="91" y="53"/>
                    <a:pt x="120" y="39"/>
                  </a:cubicBezTo>
                  <a:cubicBezTo>
                    <a:pt x="136" y="27"/>
                    <a:pt x="158" y="14"/>
                    <a:pt x="180" y="9"/>
                  </a:cubicBezTo>
                  <a:cubicBezTo>
                    <a:pt x="202" y="4"/>
                    <a:pt x="235" y="0"/>
                    <a:pt x="255" y="9"/>
                  </a:cubicBezTo>
                  <a:cubicBezTo>
                    <a:pt x="285" y="13"/>
                    <a:pt x="281" y="56"/>
                    <a:pt x="300" y="62"/>
                  </a:cubicBezTo>
                  <a:cubicBezTo>
                    <a:pt x="319" y="68"/>
                    <a:pt x="347" y="47"/>
                    <a:pt x="368" y="47"/>
                  </a:cubicBezTo>
                  <a:cubicBezTo>
                    <a:pt x="389" y="47"/>
                    <a:pt x="408" y="45"/>
                    <a:pt x="428" y="62"/>
                  </a:cubicBezTo>
                  <a:cubicBezTo>
                    <a:pt x="451" y="71"/>
                    <a:pt x="473" y="123"/>
                    <a:pt x="489" y="150"/>
                  </a:cubicBezTo>
                  <a:cubicBezTo>
                    <a:pt x="505" y="177"/>
                    <a:pt x="513" y="208"/>
                    <a:pt x="510" y="242"/>
                  </a:cubicBezTo>
                  <a:cubicBezTo>
                    <a:pt x="507" y="276"/>
                    <a:pt x="491" y="324"/>
                    <a:pt x="473" y="354"/>
                  </a:cubicBezTo>
                  <a:cubicBezTo>
                    <a:pt x="455" y="384"/>
                    <a:pt x="436" y="407"/>
                    <a:pt x="399" y="422"/>
                  </a:cubicBezTo>
                  <a:cubicBezTo>
                    <a:pt x="362" y="437"/>
                    <a:pt x="301" y="442"/>
                    <a:pt x="249" y="442"/>
                  </a:cubicBezTo>
                  <a:cubicBezTo>
                    <a:pt x="197" y="442"/>
                    <a:pt x="115" y="433"/>
                    <a:pt x="84" y="422"/>
                  </a:cubicBezTo>
                  <a:lnTo>
                    <a:pt x="60" y="378"/>
                  </a:lnTo>
                  <a:lnTo>
                    <a:pt x="0" y="210"/>
                  </a:lnTo>
                  <a:lnTo>
                    <a:pt x="75" y="182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9933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endParaRPr lang="ja-JP" altLang="en-US"/>
            </a:p>
          </p:txBody>
        </p:sp>
      </p:grpSp>
      <p:graphicFrame>
        <p:nvGraphicFramePr>
          <p:cNvPr id="113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828519"/>
              </p:ext>
            </p:extLst>
          </p:nvPr>
        </p:nvGraphicFramePr>
        <p:xfrm>
          <a:off x="7895186" y="2798869"/>
          <a:ext cx="6842709" cy="355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289">
                  <a:extLst>
                    <a:ext uri="{9D8B030D-6E8A-4147-A177-3AD203B41FA5}">
                      <a16:colId xmlns:a16="http://schemas.microsoft.com/office/drawing/2014/main" val="2867289519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717409329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207179326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53013773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772181652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2183269887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3268027777"/>
                    </a:ext>
                  </a:extLst>
                </a:gridCol>
                <a:gridCol w="594060">
                  <a:extLst>
                    <a:ext uri="{9D8B030D-6E8A-4147-A177-3AD203B41FA5}">
                      <a16:colId xmlns:a16="http://schemas.microsoft.com/office/drawing/2014/main" val="1931026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チャレンジメニュー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冬バージョン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100" b="0" dirty="0" smtClean="0">
                          <a:latin typeface="+mn-ea"/>
                          <a:ea typeface="+mn-ea"/>
                        </a:rPr>
                        <a:t>日目</a:t>
                      </a:r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b="0" dirty="0" smtClean="0">
                          <a:latin typeface="+mn-ea"/>
                          <a:ea typeface="+mn-ea"/>
                        </a:rPr>
                        <a:t>/</a:t>
                      </a:r>
                      <a:endParaRPr kumimoji="1" lang="ja-JP" altLang="en-US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021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使わない電気を消す</a:t>
                      </a:r>
                      <a:endParaRPr kumimoji="1" lang="ja-JP" altLang="en-US" sz="1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b="0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57306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2.6kg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120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　　 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【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12W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の蛍光ランプ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灯の点灯時間を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日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時間短縮した場合】</a:t>
                      </a:r>
                      <a:endParaRPr kumimoji="1" lang="ja-JP" altLang="en-US" sz="100" b="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>
                    <a:lnT w="952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7885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２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お風呂の順番がきたらすぐ</a:t>
                      </a:r>
                      <a:endParaRPr kumimoji="1" lang="en-US" altLang="ja-JP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入る</a:t>
                      </a:r>
                      <a:endParaRPr kumimoji="1" lang="ja-JP" altLang="en-US" sz="100" b="1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40258027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87.0kg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6,860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【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２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時間放置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(4.5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℃低下した湯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200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ℓ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)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を追い炊きした場合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（１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回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日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）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】</a:t>
                      </a:r>
                      <a:endParaRPr kumimoji="1" lang="ja-JP" altLang="en-US" sz="100" b="0" dirty="0" smtClean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873674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３ 暖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房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の温度を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℃にする</a:t>
                      </a:r>
                      <a:endParaRPr kumimoji="1" lang="ja-JP" altLang="en-US" sz="1400" b="1" dirty="0" smtClean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322467964"/>
                  </a:ext>
                </a:extLst>
              </a:tr>
              <a:tr h="228600">
                <a:tc gridSpan="8">
                  <a:txBody>
                    <a:bodyPr/>
                    <a:lstStyle/>
                    <a:p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☆年間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31.2kg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CO</a:t>
                      </a:r>
                      <a:r>
                        <a:rPr kumimoji="1" lang="en-US" altLang="ja-JP" sz="800" kern="1200" baseline="-250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を削減／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約</a:t>
                      </a:r>
                      <a:r>
                        <a:rPr kumimoji="1" lang="en-US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1,430</a:t>
                      </a:r>
                      <a:r>
                        <a:rPr kumimoji="1" lang="ja-JP" altLang="ja-JP" sz="800" b="1" u="sng" kern="1200" dirty="0" smtClean="0">
                          <a:solidFill>
                            <a:schemeClr val="bg1"/>
                          </a:solidFill>
                          <a:effectLst>
                            <a:glow rad="127000">
                              <a:srgbClr val="FF0000"/>
                            </a:glow>
                          </a:effectLst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円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の節約！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　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【外気温度が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６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の時に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21℃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から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20℃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にした場合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（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使用時間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：９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時間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/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日</a:t>
                      </a:r>
                      <a:r>
                        <a:rPr kumimoji="1" lang="ja-JP" altLang="en-US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）</a:t>
                      </a:r>
                      <a:r>
                        <a:rPr kumimoji="1" lang="ja-JP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+mn-cs"/>
                        </a:rPr>
                        <a:t>】</a:t>
                      </a:r>
                      <a:endParaRPr kumimoji="1" lang="ja-JP" altLang="en-US" sz="100" b="0" dirty="0">
                        <a:solidFill>
                          <a:srgbClr val="FF0000"/>
                        </a:solidFill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5408034"/>
                  </a:ext>
                </a:extLst>
              </a:tr>
              <a:tr h="274319">
                <a:tc gridSpan="8"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ごみの減量・分別も地球の環境を守る大切な一歩、一緒に取り組んでみよう！！</a:t>
                      </a:r>
                    </a:p>
                  </a:txBody>
                  <a:tcPr marT="45719" marB="45719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5431753"/>
                  </a:ext>
                </a:extLst>
              </a:tr>
              <a:tr h="522458">
                <a:tc>
                  <a:txBody>
                    <a:bodyPr/>
                    <a:lstStyle/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★ 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ご飯を残さず</a:t>
                      </a:r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食べる</a:t>
                      </a:r>
                      <a:endParaRPr kumimoji="1" lang="en-US" altLang="ja-JP" sz="1400" b="1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STOP</a:t>
                      </a:r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食品ロス）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811461094"/>
                  </a:ext>
                </a:extLst>
              </a:tr>
            </a:tbl>
          </a:graphicData>
        </a:graphic>
      </p:graphicFrame>
      <p:sp>
        <p:nvSpPr>
          <p:cNvPr id="114" name="Rectangle 672"/>
          <p:cNvSpPr>
            <a:spLocks noChangeArrowheads="1"/>
          </p:cNvSpPr>
          <p:nvPr/>
        </p:nvSpPr>
        <p:spPr bwMode="auto">
          <a:xfrm>
            <a:off x="7665533" y="2366746"/>
            <a:ext cx="7065913" cy="5762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pPr indent="127641">
              <a:lnSpc>
                <a:spcPts val="2500"/>
              </a:lnSpc>
            </a:pP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１　エコチャレンジ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チャレンジできたメニューに</a:t>
            </a:r>
            <a:r>
              <a:rPr lang="ja-JP" altLang="en-US" sz="1300" b="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“日付け”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と</a:t>
            </a:r>
            <a:r>
              <a:rPr lang="ja-JP" altLang="en-US" sz="1300" b="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“〇”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をつけてみよう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】</a:t>
            </a:r>
            <a:endParaRPr lang="ja-JP" altLang="en-US" sz="13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5" name="Rectangle 672"/>
          <p:cNvSpPr>
            <a:spLocks noChangeArrowheads="1"/>
          </p:cNvSpPr>
          <p:nvPr/>
        </p:nvSpPr>
        <p:spPr bwMode="auto">
          <a:xfrm>
            <a:off x="7657518" y="6269596"/>
            <a:ext cx="7065913" cy="5762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pPr indent="127641">
              <a:lnSpc>
                <a:spcPts val="2500"/>
              </a:lnSpc>
            </a:pP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２　特別企画！！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お題に答えてみよう♪（うら面にヒントがあるかもね）</a:t>
            </a:r>
            <a:r>
              <a:rPr lang="en-US" altLang="ja-JP" sz="13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】</a:t>
            </a:r>
            <a:endParaRPr lang="ja-JP" altLang="en-US" sz="1300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" t="7271" r="8839"/>
          <a:stretch/>
        </p:blipFill>
        <p:spPr bwMode="auto">
          <a:xfrm>
            <a:off x="12491995" y="106844"/>
            <a:ext cx="2273684" cy="90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5" name="グループ化 124"/>
          <p:cNvGrpSpPr/>
          <p:nvPr/>
        </p:nvGrpSpPr>
        <p:grpSpPr>
          <a:xfrm>
            <a:off x="7678241" y="193179"/>
            <a:ext cx="1068740" cy="942959"/>
            <a:chOff x="80921" y="164488"/>
            <a:chExt cx="1068740" cy="942959"/>
          </a:xfrm>
        </p:grpSpPr>
        <p:sp>
          <p:nvSpPr>
            <p:cNvPr id="126" name="楕円 125"/>
            <p:cNvSpPr/>
            <p:nvPr/>
          </p:nvSpPr>
          <p:spPr>
            <a:xfrm>
              <a:off x="166205" y="164488"/>
              <a:ext cx="900000" cy="90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52400" dir="5400000" sx="90000" sy="-19000" rotWithShape="0">
                <a:schemeClr val="tx1">
                  <a:lumMod val="50000"/>
                  <a:lumOff val="50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80921" y="215272"/>
              <a:ext cx="1068740" cy="8921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ja-JP" altLang="en-US" sz="2400" kern="100" dirty="0">
                  <a:solidFill>
                    <a:schemeClr val="bg1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令和</a:t>
              </a:r>
              <a:endParaRPr lang="en-US" altLang="ja-JP" sz="2400" kern="1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201" kern="100" dirty="0">
                  <a:solidFill>
                    <a:schemeClr val="bg1"/>
                  </a:solidFill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６</a:t>
              </a:r>
              <a:r>
                <a:rPr lang="ja-JP" altLang="en-US" sz="1201" kern="100" dirty="0">
                  <a:solidFill>
                    <a:schemeClr val="bg1"/>
                  </a:solidFill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年度版</a:t>
              </a:r>
              <a:endParaRPr lang="ja-JP" altLang="en-US" sz="1051" kern="100" dirty="0">
                <a:solidFill>
                  <a:schemeClr val="bg1"/>
                </a:solidFill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29" name="AutoShape 264"/>
          <p:cNvSpPr>
            <a:spLocks noChangeArrowheads="1"/>
          </p:cNvSpPr>
          <p:nvPr/>
        </p:nvSpPr>
        <p:spPr bwMode="auto">
          <a:xfrm>
            <a:off x="8663526" y="395962"/>
            <a:ext cx="3828470" cy="5400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CC33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6" tIns="8890" rIns="74296" bIns="8890" anchor="t" anchorCtr="0" upright="1">
            <a:noAutofit/>
          </a:bodyPr>
          <a:lstStyle/>
          <a:p>
            <a:r>
              <a:rPr lang="ja-JP" altLang="en-US" sz="2800" b="1" kern="100" dirty="0">
                <a:ln w="9525" cap="flat" cmpd="sng" algn="ctr">
                  <a:solidFill>
                    <a:srgbClr val="BFBFBF">
                      <a:alpha val="50000"/>
                    </a:srgbClr>
                  </a:solidFill>
                  <a:prstDash val="solid"/>
                  <a:round/>
                </a:ln>
                <a:solidFill>
                  <a:srgbClr val="00B050"/>
                </a:solidFill>
                <a:effectLst>
                  <a:glow rad="127000">
                    <a:schemeClr val="bg1"/>
                  </a:glow>
                  <a:outerShdw dist="25400" dir="2700000" sx="0" sy="0">
                    <a:srgbClr val="000000">
                      <a:alpha val="50000"/>
                    </a:srgbClr>
                  </a:outerShdw>
                </a:effectLst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エコチャレンジシート</a:t>
            </a:r>
            <a:endParaRPr lang="ja-JP" altLang="en-US" sz="1100" b="1" kern="100" dirty="0">
              <a:solidFill>
                <a:srgbClr val="00B050"/>
              </a:solidFill>
              <a:effectLst>
                <a:glow rad="127000">
                  <a:schemeClr val="bg1"/>
                </a:glow>
                <a:outerShdw dist="25400" dir="2700000" sx="0" sy="0">
                  <a:srgbClr val="000000">
                    <a:alpha val="50000"/>
                  </a:srgbClr>
                </a:outerShdw>
              </a:effectLst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693357" y="8579617"/>
            <a:ext cx="676698" cy="2005149"/>
          </a:xfrm>
          <a:prstGeom prst="rect">
            <a:avLst/>
          </a:prstGeom>
          <a:noFill/>
          <a:ln>
            <a:noFill/>
          </a:ln>
          <a:effectLst>
            <a:glow rad="127000">
              <a:srgbClr val="FF0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eaVert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  「身近なＬＥＤ」</a:t>
            </a:r>
            <a:endParaRPr lang="en-US" altLang="ja-JP" sz="1201" kern="100" dirty="0">
              <a:solidFill>
                <a:schemeClr val="bg1"/>
              </a:solidFill>
              <a:effectLst>
                <a:glow rad="127000">
                  <a:srgbClr val="FF0000"/>
                </a:glo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 　</a:t>
            </a:r>
            <a:r>
              <a:rPr lang="ja-JP" altLang="en-US" sz="1201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を探してみよう</a:t>
            </a:r>
            <a:endParaRPr lang="en-US" altLang="ja-JP" sz="1201" kern="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1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1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1100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（見つけた場所・製品）</a:t>
            </a:r>
            <a:endParaRPr lang="ja-JP" altLang="en-US" sz="1100" kern="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753574" y="8549943"/>
            <a:ext cx="540000" cy="540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グループ化 133"/>
          <p:cNvGrpSpPr/>
          <p:nvPr/>
        </p:nvGrpSpPr>
        <p:grpSpPr>
          <a:xfrm>
            <a:off x="12596151" y="9076279"/>
            <a:ext cx="2145375" cy="1440001"/>
            <a:chOff x="5090449" y="9142954"/>
            <a:chExt cx="2145375" cy="1440001"/>
          </a:xfrm>
        </p:grpSpPr>
        <p:sp>
          <p:nvSpPr>
            <p:cNvPr id="135" name="Text Box 150"/>
            <p:cNvSpPr txBox="1">
              <a:spLocks noChangeArrowheads="1"/>
            </p:cNvSpPr>
            <p:nvPr/>
          </p:nvSpPr>
          <p:spPr bwMode="auto">
            <a:xfrm>
              <a:off x="5090449" y="9142955"/>
              <a:ext cx="2145375" cy="1440000"/>
            </a:xfrm>
            <a:prstGeom prst="rect">
              <a:avLst/>
            </a:prstGeom>
            <a:noFill/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74296" tIns="8890" rIns="74296" bIns="8890" anchor="t" anchorCtr="0" upright="1">
              <a:noAutofit/>
            </a:bodyPr>
            <a:lstStyle/>
            <a:p>
              <a:pPr>
                <a:lnSpc>
                  <a:spcPts val="899"/>
                </a:lnSpc>
              </a:pPr>
              <a:r>
                <a:rPr lang="en-US" sz="1100" kern="100">
                  <a:latin typeface="ＭＳ ゴシック" panose="020B0609070205080204" pitchFamily="49" charset="-128"/>
                  <a:ea typeface="ＭＳ 明朝" panose="02020609040205080304" pitchFamily="17" charset="-128"/>
                  <a:cs typeface="Meiryo UI" panose="020B0604030504040204" pitchFamily="50" charset="-128"/>
                </a:rPr>
                <a:t> </a:t>
              </a:r>
              <a:endParaRPr lang="ja-JP" altLang="en-US" sz="1051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672"/>
            <p:cNvSpPr>
              <a:spLocks noChangeArrowheads="1"/>
            </p:cNvSpPr>
            <p:nvPr/>
          </p:nvSpPr>
          <p:spPr bwMode="auto">
            <a:xfrm>
              <a:off x="5432464" y="9142954"/>
              <a:ext cx="1800000" cy="14400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rot="0" vert="horz" wrap="square" lIns="74296" tIns="8890" rIns="74296" bIns="8890" anchor="ctr" anchorCtr="0" upright="1">
              <a:noAutofit/>
            </a:bodyPr>
            <a:lstStyle/>
            <a:p>
              <a:r>
                <a:rPr lang="ja-JP" altLang="en-US" sz="1100" kern="100" dirty="0">
                  <a:latin typeface="+mn-ea"/>
                  <a:cs typeface="Times New Roman" panose="02020603050405020304" pitchFamily="18" charset="0"/>
                </a:rPr>
                <a:t>□楽しくできた</a:t>
              </a:r>
              <a:endParaRPr lang="en-US" altLang="ja-JP" sz="1100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latin typeface="+mn-ea"/>
                  <a:cs typeface="Times New Roman" panose="02020603050405020304" pitchFamily="18" charset="0"/>
                </a:rPr>
                <a:t>□もっと未来を考えたい</a:t>
              </a:r>
              <a:endParaRPr lang="en-US" altLang="ja-JP" sz="1100" kern="100" dirty="0"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□むずかしかった</a:t>
              </a:r>
              <a:endParaRPr lang="en-US" altLang="ja-JP" sz="11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endParaRPr>
            </a:p>
            <a:p>
              <a:r>
                <a:rPr lang="ja-JP" altLang="en-US" sz="11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□あまり楽しくなかった</a:t>
              </a:r>
              <a:endParaRPr lang="en-US" altLang="ja-JP" sz="1100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endParaRPr>
            </a:p>
            <a:p>
              <a:pPr>
                <a:lnSpc>
                  <a:spcPts val="2500"/>
                </a:lnSpc>
              </a:pP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氏名：　　　　　　  </a:t>
              </a:r>
              <a:r>
                <a:rPr lang="ja-JP" altLang="en-US" sz="1201" u="sng" kern="100" dirty="0">
                  <a:solidFill>
                    <a:schemeClr val="bg1"/>
                  </a:solidFill>
                  <a:latin typeface="+mn-ea"/>
                  <a:cs typeface="Times New Roman" panose="02020603050405020304" pitchFamily="18" charset="0"/>
                </a:rPr>
                <a:t>：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　　　</a:t>
              </a:r>
              <a:endParaRPr lang="ja-JP" altLang="en-US" sz="1051" kern="100" dirty="0">
                <a:latin typeface="+mn-ea"/>
                <a:cs typeface="Times New Roman" panose="02020603050405020304" pitchFamily="18" charset="0"/>
              </a:endParaRPr>
            </a:p>
            <a:p>
              <a:pPr>
                <a:lnSpc>
                  <a:spcPts val="2500"/>
                </a:lnSpc>
              </a:pP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　　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  </a:t>
              </a:r>
              <a:r>
                <a:rPr lang="ja-JP" altLang="en-US" sz="1201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小学校</a:t>
              </a:r>
              <a:r>
                <a:rPr lang="ja-JP" altLang="en-US" sz="1201" u="sng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　　</a:t>
              </a:r>
              <a:r>
                <a:rPr lang="ja-JP" altLang="en-US" sz="1201" kern="100" dirty="0">
                  <a:solidFill>
                    <a:srgbClr val="000000"/>
                  </a:solidFill>
                  <a:latin typeface="+mn-ea"/>
                  <a:cs typeface="Times New Roman" panose="02020603050405020304" pitchFamily="18" charset="0"/>
                </a:rPr>
                <a:t>年</a:t>
              </a:r>
              <a:endParaRPr lang="ja-JP" altLang="en-US" sz="1201" kern="100" dirty="0"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37" name="テキスト ボックス 27"/>
            <p:cNvSpPr txBox="1"/>
            <p:nvPr/>
          </p:nvSpPr>
          <p:spPr>
            <a:xfrm>
              <a:off x="5090449" y="9142955"/>
              <a:ext cx="360000" cy="144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6350">
              <a:noFill/>
            </a:ln>
            <a:effectLst/>
          </p:spPr>
          <p:txBody>
            <a:bodyPr rot="0" spcFirstLastPara="0" vert="eaVert" wrap="square" lIns="74296" tIns="8890" rIns="74296" bIns="88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</a:pPr>
              <a:r>
                <a:rPr lang="ja-JP" altLang="en-US" sz="1100" kern="100" dirty="0">
                  <a:solidFill>
                    <a:srgbClr val="FFFFFF"/>
                  </a:solidFill>
                  <a:latin typeface="Century" panose="02040604050505020304" pitchFamily="18" charset="0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感想を聞かせてね！</a:t>
              </a:r>
              <a:endParaRPr lang="ja-JP" altLang="en-US" sz="105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8" name="グループ化 137"/>
          <p:cNvGrpSpPr/>
          <p:nvPr/>
        </p:nvGrpSpPr>
        <p:grpSpPr>
          <a:xfrm>
            <a:off x="8094312" y="6760019"/>
            <a:ext cx="888734" cy="3827841"/>
            <a:chOff x="0" y="-77966"/>
            <a:chExt cx="518795" cy="1567921"/>
          </a:xfrm>
        </p:grpSpPr>
        <p:sp>
          <p:nvSpPr>
            <p:cNvPr id="139" name="縦巻き 138"/>
            <p:cNvSpPr/>
            <p:nvPr/>
          </p:nvSpPr>
          <p:spPr>
            <a:xfrm>
              <a:off x="0" y="-73116"/>
              <a:ext cx="518795" cy="1563071"/>
            </a:xfrm>
            <a:prstGeom prst="verticalScroll">
              <a:avLst>
                <a:gd name="adj" fmla="val 12443"/>
              </a:avLst>
            </a:prstGeom>
            <a:solidFill>
              <a:schemeClr val="bg1"/>
            </a:solidFill>
            <a:ln w="9525" cmpd="dbl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kern="100">
                  <a:latin typeface="HGS創英角ﾎﾟｯﾌﾟ体" panose="040B0A00000000000000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altLang="en-US" sz="1051" kern="100"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58933" y="-77966"/>
              <a:ext cx="395020" cy="855265"/>
            </a:xfrm>
            <a:prstGeom prst="rect">
              <a:avLst/>
            </a:prstGeom>
            <a:noFill/>
            <a:ln>
              <a:noFill/>
            </a:ln>
            <a:effectLst>
              <a:glow rad="127000">
                <a:srgbClr val="FF0000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eaVert" wrap="square" lIns="91440" tIns="45719" rIns="91440" bIns="4571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201" kern="100" dirty="0">
                  <a:solidFill>
                    <a:srgbClr val="FF0000"/>
                  </a:solidFill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    　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二酸化炭素を減らす</a:t>
              </a:r>
              <a:endParaRPr lang="en-US" altLang="ja-JP" sz="1100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201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en-US" sz="1201" kern="100" dirty="0">
                  <a:solidFill>
                    <a:schemeClr val="bg1"/>
                  </a:solidFill>
                  <a:effectLst>
                    <a:glow rad="127000">
                      <a:srgbClr val="FF0000"/>
                    </a:glow>
                  </a:effectLst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「新たな方法・発明」</a:t>
              </a:r>
              <a:endParaRPr lang="en-US" altLang="ja-JP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  <a:p>
              <a:pPr algn="r"/>
              <a:r>
                <a:rPr lang="ja-JP" altLang="en-US" sz="1201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があったら</a:t>
              </a:r>
              <a:r>
                <a:rPr lang="ja-JP" altLang="en-US" sz="1100" kern="100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Times New Roman" panose="02020603050405020304" pitchFamily="18" charset="0"/>
                </a:rPr>
                <a:t>教えて</a:t>
              </a:r>
              <a:endParaRPr lang="ja-JP" altLang="ja-JP" sz="1000" kern="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41" name="正方形/長方形 140"/>
          <p:cNvSpPr/>
          <p:nvPr/>
        </p:nvSpPr>
        <p:spPr>
          <a:xfrm>
            <a:off x="8175792" y="6918226"/>
            <a:ext cx="720000" cy="39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sz="2000" kern="1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お題</a:t>
            </a:r>
            <a:endParaRPr lang="ja-JP" altLang="en-US" sz="1000" kern="100" dirty="0">
              <a:solidFill>
                <a:schemeClr val="tx1"/>
              </a:solidFill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2" name="フリーフォーム 141"/>
          <p:cNvSpPr/>
          <p:nvPr/>
        </p:nvSpPr>
        <p:spPr>
          <a:xfrm>
            <a:off x="9064167" y="6786358"/>
            <a:ext cx="5662893" cy="3796597"/>
          </a:xfrm>
          <a:custGeom>
            <a:avLst/>
            <a:gdLst>
              <a:gd name="connsiteX0" fmla="*/ 0 w 5662893"/>
              <a:gd name="connsiteY0" fmla="*/ 0 h 3796597"/>
              <a:gd name="connsiteX1" fmla="*/ 5662893 w 5662893"/>
              <a:gd name="connsiteY1" fmla="*/ 0 h 3796597"/>
              <a:gd name="connsiteX2" fmla="*/ 5662893 w 5662893"/>
              <a:gd name="connsiteY2" fmla="*/ 2232000 h 3796597"/>
              <a:gd name="connsiteX3" fmla="*/ 3478077 w 5662893"/>
              <a:gd name="connsiteY3" fmla="*/ 2232000 h 3796597"/>
              <a:gd name="connsiteX4" fmla="*/ 3478077 w 5662893"/>
              <a:gd name="connsiteY4" fmla="*/ 3796597 h 3796597"/>
              <a:gd name="connsiteX5" fmla="*/ 0 w 5662893"/>
              <a:gd name="connsiteY5" fmla="*/ 3796597 h 3796597"/>
              <a:gd name="connsiteX6" fmla="*/ 0 w 5662893"/>
              <a:gd name="connsiteY6" fmla="*/ 1438305 h 3796597"/>
              <a:gd name="connsiteX7" fmla="*/ 0 w 5662893"/>
              <a:gd name="connsiteY7" fmla="*/ 1438305 h 379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62893" h="3796597">
                <a:moveTo>
                  <a:pt x="0" y="0"/>
                </a:moveTo>
                <a:lnTo>
                  <a:pt x="5662893" y="0"/>
                </a:lnTo>
                <a:lnTo>
                  <a:pt x="5662893" y="2232000"/>
                </a:lnTo>
                <a:lnTo>
                  <a:pt x="3478077" y="2232000"/>
                </a:lnTo>
                <a:lnTo>
                  <a:pt x="3478077" y="3796597"/>
                </a:lnTo>
                <a:lnTo>
                  <a:pt x="0" y="3796597"/>
                </a:lnTo>
                <a:lnTo>
                  <a:pt x="0" y="1438305"/>
                </a:lnTo>
                <a:lnTo>
                  <a:pt x="0" y="143830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3" name="Rectangle 672"/>
          <p:cNvSpPr>
            <a:spLocks noChangeArrowheads="1"/>
          </p:cNvSpPr>
          <p:nvPr/>
        </p:nvSpPr>
        <p:spPr bwMode="auto">
          <a:xfrm>
            <a:off x="9064167" y="6786356"/>
            <a:ext cx="5662893" cy="1984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6" tIns="8890" rIns="74296" bIns="8890" anchor="ctr" anchorCtr="0" upright="1">
            <a:noAutofit/>
          </a:bodyPr>
          <a:lstStyle/>
          <a:p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文字でも絵でもなんでも</a:t>
            </a:r>
            <a:r>
              <a:rPr lang="en-US" altLang="ja-JP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OK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！</a:t>
            </a:r>
            <a:r>
              <a:rPr lang="ja-JP" altLang="en-US" sz="120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／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お題はどちらを選んでも</a:t>
            </a:r>
            <a:r>
              <a:rPr lang="en-US" altLang="ja-JP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OK</a:t>
            </a:r>
            <a:r>
              <a:rPr lang="ja-JP" altLang="en-US" sz="120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！</a:t>
            </a:r>
            <a:endParaRPr lang="ja-JP" altLang="en-US" sz="120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8199057" y="8589860"/>
            <a:ext cx="676698" cy="1994905"/>
          </a:xfrm>
          <a:prstGeom prst="rect">
            <a:avLst/>
          </a:prstGeom>
          <a:noFill/>
          <a:ln>
            <a:noFill/>
          </a:ln>
          <a:effectLst>
            <a:glow rad="127000">
              <a:srgbClr val="FF0000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eaVert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1" kern="10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1" kern="10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身近なＬＥＤ」</a:t>
            </a:r>
            <a:endParaRPr lang="en-US" altLang="ja-JP" sz="1201" kern="100" dirty="0">
              <a:solidFill>
                <a:schemeClr val="bg1"/>
              </a:solidFill>
              <a:effectLst>
                <a:glow rad="127000">
                  <a:srgbClr val="FF0000"/>
                </a:glo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1" kern="100" dirty="0">
                <a:solidFill>
                  <a:schemeClr val="bg1"/>
                </a:solidFill>
                <a:effectLst>
                  <a:glow rad="127000">
                    <a:srgbClr val="FF0000"/>
                  </a:glo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1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を探してみよう</a:t>
            </a:r>
            <a:endParaRPr lang="en-US" altLang="ja-JP" sz="1201" kern="1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1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100" kern="1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（見つけた場所・製品）</a:t>
            </a:r>
            <a:endParaRPr lang="ja-JP" altLang="ja-JP" sz="1100" kern="1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45" name="直線コネクタ 144"/>
          <p:cNvCxnSpPr/>
          <p:nvPr/>
        </p:nvCxnSpPr>
        <p:spPr>
          <a:xfrm flipH="1">
            <a:off x="8259273" y="8520009"/>
            <a:ext cx="540000" cy="5400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89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0000">
              <a:schemeClr val="bg1"/>
            </a:gs>
            <a:gs pos="28000">
              <a:srgbClr val="FFFFFF"/>
            </a:gs>
            <a:gs pos="100000">
              <a:schemeClr val="accent4">
                <a:lumMod val="60000"/>
                <a:lumOff val="40000"/>
              </a:schemeClr>
            </a:gs>
          </a:gsLst>
          <a:lin ang="7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3" t="12898" r="21116" b="14437"/>
          <a:stretch/>
        </p:blipFill>
        <p:spPr>
          <a:xfrm>
            <a:off x="1054659" y="1228128"/>
            <a:ext cx="13013207" cy="918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テキスト ボックス 19"/>
          <p:cNvSpPr txBox="1"/>
          <p:nvPr/>
        </p:nvSpPr>
        <p:spPr>
          <a:xfrm>
            <a:off x="145775" y="172278"/>
            <a:ext cx="145243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800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ひとりひとり</a:t>
            </a:r>
            <a:r>
              <a:rPr kumimoji="1" lang="ja-JP" altLang="en-US" sz="2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の行動が、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世界</a:t>
            </a:r>
            <a:r>
              <a:rPr kumimoji="1" lang="ja-JP" altLang="en-US" sz="2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を変える！？</a:t>
            </a:r>
            <a:endParaRPr kumimoji="1" lang="en-US" altLang="ja-JP" sz="2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r>
              <a:rPr kumimoji="1" lang="ja-JP" altLang="en-US" sz="28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20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省エネを「じぶんごと」として、みんなの地球を変えていこう！</a:t>
            </a:r>
            <a:endParaRPr kumimoji="1" lang="en-US" altLang="ja-JP" sz="20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89099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2635</TotalTime>
  <Words>1068</Words>
  <Application>Microsoft Office PowerPoint</Application>
  <PresentationFormat>ユーザー設定</PresentationFormat>
  <Paragraphs>109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HGS創英角ｺﾞｼｯｸUB</vt:lpstr>
      <vt:lpstr>HGS創英角ﾎﾟｯﾌﾟ体</vt:lpstr>
      <vt:lpstr>Meiryo UI</vt:lpstr>
      <vt:lpstr>ＭＳ ゴシック</vt:lpstr>
      <vt:lpstr>ＭＳ 明朝</vt:lpstr>
      <vt:lpstr>UD デジタル 教科書体 N-R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420</cp:revision>
  <cp:lastPrinted>2023-07-06T02:38:08Z</cp:lastPrinted>
  <dcterms:created xsi:type="dcterms:W3CDTF">2021-01-20T04:21:54Z</dcterms:created>
  <dcterms:modified xsi:type="dcterms:W3CDTF">2024-06-06T02:06:54Z</dcterms:modified>
</cp:coreProperties>
</file>