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0" r:id="rId2"/>
    <p:sldId id="256" r:id="rId3"/>
    <p:sldId id="257" r:id="rId4"/>
    <p:sldId id="271" r:id="rId5"/>
    <p:sldId id="272" r:id="rId6"/>
    <p:sldId id="258" r:id="rId7"/>
    <p:sldId id="273" r:id="rId8"/>
    <p:sldId id="274" r:id="rId9"/>
    <p:sldId id="284" r:id="rId10"/>
    <p:sldId id="275" r:id="rId11"/>
    <p:sldId id="276" r:id="rId12"/>
    <p:sldId id="277" r:id="rId13"/>
    <p:sldId id="278" r:id="rId14"/>
    <p:sldId id="283" r:id="rId15"/>
    <p:sldId id="279" r:id="rId16"/>
    <p:sldId id="285" r:id="rId17"/>
    <p:sldId id="286" r:id="rId18"/>
    <p:sldId id="287" r:id="rId19"/>
    <p:sldId id="288" r:id="rId20"/>
    <p:sldId id="280" r:id="rId21"/>
    <p:sldId id="289" r:id="rId22"/>
    <p:sldId id="281" r:id="rId23"/>
    <p:sldId id="282" r:id="rId24"/>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5300"/>
          </a:xfrm>
          <a:prstGeom prst="rect">
            <a:avLst/>
          </a:prstGeom>
        </p:spPr>
        <p:txBody>
          <a:bodyPr vert="horz" lIns="91440" tIns="45720" rIns="91440" bIns="45720" rtlCol="0" anchor="b"/>
          <a:lstStyle>
            <a:lvl1pPr algn="r">
              <a:defRPr sz="1200"/>
            </a:lvl1pPr>
          </a:lstStyle>
          <a:p>
            <a:fld id="{1C153D28-022D-4F3D-BDD3-14A598F6DE8D}" type="slidenum">
              <a:rPr kumimoji="1" lang="ja-JP" altLang="en-US" smtClean="0"/>
              <a:t>‹#›</a:t>
            </a:fld>
            <a:endParaRPr kumimoji="1" lang="ja-JP" altLang="en-US"/>
          </a:p>
        </p:txBody>
      </p:sp>
    </p:spTree>
    <p:extLst>
      <p:ext uri="{BB962C8B-B14F-4D97-AF65-F5344CB8AC3E}">
        <p14:creationId xmlns:p14="http://schemas.microsoft.com/office/powerpoint/2010/main" val="41095780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6175" y="1233488"/>
            <a:ext cx="444341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51388"/>
            <a:ext cx="5389563" cy="38877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3"/>
            <a:ext cx="2919412" cy="495300"/>
          </a:xfrm>
          <a:prstGeom prst="rect">
            <a:avLst/>
          </a:prstGeom>
        </p:spPr>
        <p:txBody>
          <a:bodyPr vert="horz" lIns="91440" tIns="45720" rIns="91440" bIns="45720" rtlCol="0" anchor="b"/>
          <a:lstStyle>
            <a:lvl1pPr algn="r">
              <a:defRPr sz="1200"/>
            </a:lvl1pPr>
          </a:lstStyle>
          <a:p>
            <a:fld id="{264D3477-2B82-4D90-9FE6-3828B2A1CDBE}" type="slidenum">
              <a:rPr kumimoji="1" lang="ja-JP" altLang="en-US" smtClean="0"/>
              <a:t>‹#›</a:t>
            </a:fld>
            <a:endParaRPr kumimoji="1" lang="ja-JP" altLang="en-US"/>
          </a:p>
        </p:txBody>
      </p:sp>
    </p:spTree>
    <p:extLst>
      <p:ext uri="{BB962C8B-B14F-4D97-AF65-F5344CB8AC3E}">
        <p14:creationId xmlns:p14="http://schemas.microsoft.com/office/powerpoint/2010/main" val="90334560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4D3477-2B82-4D90-9FE6-3828B2A1CDBE}"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82449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0DA7847-3DE9-45FE-8428-8D0F535E7BCF}"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253586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0F3067-5234-49C2-AF82-FE3CB6BFF749}"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113015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8B5F3F-1679-4BB6-B655-CA811B71AD06}"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223911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6FB46-6080-4394-B115-87002C9DCEF5}"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229877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554FFF1-ECED-4836-9293-8971322BC863}"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296757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A102DA-EC4C-4EDC-AA84-3E162548F0FE}"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6564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E5C955-D0E7-4C02-9BB6-3043DBD525B0}" type="datetime1">
              <a:rPr kumimoji="1" lang="ja-JP" altLang="en-US" smtClean="0"/>
              <a:t>2022/6/15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127365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1F1AC3C-67F0-4691-81AE-6E6FF30B0CF9}" type="datetime1">
              <a:rPr kumimoji="1" lang="ja-JP" altLang="en-US" smtClean="0"/>
              <a:t>2022/6/15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129422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A65C43-9D3B-4F23-AD50-CFA4AEAFD198}" type="datetime1">
              <a:rPr kumimoji="1" lang="ja-JP" altLang="en-US" smtClean="0"/>
              <a:t>2022/6/15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327986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2CBDBB-EF01-438E-82FC-6912B71905F1}"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40990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D3A36A-E5DC-48C3-AF31-1F0F528A6FBA}"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231941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FB7F0-591C-43FE-BC5A-874CCD96D68B}" type="datetime1">
              <a:rPr kumimoji="1" lang="ja-JP" altLang="en-US" smtClean="0"/>
              <a:t>2022/6/15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1EEE0-0B78-4E2D-8725-2CEF649244A0}" type="slidenum">
              <a:rPr kumimoji="1" lang="ja-JP" altLang="en-US" smtClean="0"/>
              <a:t>‹#›</a:t>
            </a:fld>
            <a:endParaRPr kumimoji="1" lang="ja-JP" altLang="en-US"/>
          </a:p>
        </p:txBody>
      </p:sp>
    </p:spTree>
    <p:extLst>
      <p:ext uri="{BB962C8B-B14F-4D97-AF65-F5344CB8AC3E}">
        <p14:creationId xmlns:p14="http://schemas.microsoft.com/office/powerpoint/2010/main" val="115397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404664"/>
            <a:ext cx="7772400" cy="1470025"/>
          </a:xfrm>
        </p:spPr>
        <p:txBody>
          <a:bodyPr/>
          <a:lstStyle/>
          <a:p>
            <a:r>
              <a:rPr lang="ja-JP" altLang="en-US" dirty="0" smtClean="0"/>
              <a:t>自主防災</a:t>
            </a:r>
            <a:r>
              <a:rPr lang="ja-JP" altLang="en-US" dirty="0"/>
              <a:t>会</a:t>
            </a:r>
            <a:r>
              <a:rPr kumimoji="1" lang="ja-JP" altLang="en-US" dirty="0" smtClean="0"/>
              <a:t>初動対応</a:t>
            </a:r>
            <a:r>
              <a:rPr kumimoji="1" lang="en-US" altLang="ja-JP" dirty="0" smtClean="0"/>
              <a:t/>
            </a:r>
            <a:br>
              <a:rPr kumimoji="1" lang="en-US" altLang="ja-JP" dirty="0" smtClean="0"/>
            </a:br>
            <a:r>
              <a:rPr kumimoji="1" lang="ja-JP" altLang="en-US" dirty="0" smtClean="0"/>
              <a:t>（ファーストミッション）の確認</a:t>
            </a:r>
            <a:endParaRPr kumimoji="1" lang="ja-JP" altLang="en-US" dirty="0"/>
          </a:p>
        </p:txBody>
      </p:sp>
      <p:sp>
        <p:nvSpPr>
          <p:cNvPr id="3" name="サブタイトル 2"/>
          <p:cNvSpPr>
            <a:spLocks noGrp="1"/>
          </p:cNvSpPr>
          <p:nvPr>
            <p:ph type="subTitle" idx="1"/>
          </p:nvPr>
        </p:nvSpPr>
        <p:spPr>
          <a:xfrm>
            <a:off x="539552" y="1844824"/>
            <a:ext cx="8136904" cy="4752528"/>
          </a:xfrm>
        </p:spPr>
        <p:txBody>
          <a:bodyPr>
            <a:normAutofit/>
          </a:bodyPr>
          <a:lstStyle/>
          <a:p>
            <a:pPr algn="l"/>
            <a:r>
              <a:rPr lang="ja-JP" altLang="ja-JP" sz="2400" dirty="0">
                <a:solidFill>
                  <a:schemeClr val="tx1"/>
                </a:solidFill>
              </a:rPr>
              <a:t>大規模な災害が発生した場合、その被害は同時・多発・広域におよび、建物の倒壊やがけ崩れ、火災等により道路が寸断される等、救助救援が阻まれ公的機関が即座にすべての案件に対応することは困難になります</a:t>
            </a:r>
            <a:r>
              <a:rPr lang="ja-JP" altLang="ja-JP" sz="2400" dirty="0" smtClean="0">
                <a:solidFill>
                  <a:schemeClr val="tx1"/>
                </a:solidFill>
              </a:rPr>
              <a:t>。</a:t>
            </a:r>
            <a:endParaRPr lang="en-US" altLang="ja-JP" sz="2400" dirty="0" smtClean="0">
              <a:solidFill>
                <a:schemeClr val="tx1"/>
              </a:solidFill>
            </a:endParaRPr>
          </a:p>
          <a:p>
            <a:pPr algn="l"/>
            <a:r>
              <a:rPr lang="ja-JP" altLang="ja-JP" sz="2400" dirty="0" smtClean="0">
                <a:solidFill>
                  <a:schemeClr val="tx1"/>
                </a:solidFill>
              </a:rPr>
              <a:t>その</a:t>
            </a:r>
            <a:r>
              <a:rPr lang="ja-JP" altLang="ja-JP" sz="2400" dirty="0">
                <a:solidFill>
                  <a:schemeClr val="tx1"/>
                </a:solidFill>
              </a:rPr>
              <a:t>ため、地域住民相互の協力による組織的な救助・救出活動が欠かせないものになるため、自主防災会として発災初期から市の避難所が開設される</a:t>
            </a:r>
            <a:r>
              <a:rPr lang="ja-JP" altLang="ja-JP" sz="2400" dirty="0" smtClean="0">
                <a:solidFill>
                  <a:schemeClr val="tx1"/>
                </a:solidFill>
              </a:rPr>
              <a:t>まで</a:t>
            </a:r>
            <a:r>
              <a:rPr lang="ja-JP" altLang="en-US" sz="2400" dirty="0" smtClean="0">
                <a:solidFill>
                  <a:schemeClr val="tx1"/>
                </a:solidFill>
              </a:rPr>
              <a:t>に想定される</a:t>
            </a:r>
            <a:r>
              <a:rPr lang="ja-JP" altLang="ja-JP" sz="2400" dirty="0" smtClean="0">
                <a:solidFill>
                  <a:schemeClr val="tx1"/>
                </a:solidFill>
              </a:rPr>
              <a:t>やる</a:t>
            </a:r>
            <a:r>
              <a:rPr lang="ja-JP" altLang="ja-JP" sz="2400" dirty="0">
                <a:solidFill>
                  <a:schemeClr val="tx1"/>
                </a:solidFill>
              </a:rPr>
              <a:t>べきこと</a:t>
            </a:r>
            <a:r>
              <a:rPr lang="ja-JP" altLang="ja-JP" sz="2400" dirty="0" smtClean="0">
                <a:solidFill>
                  <a:schemeClr val="tx1"/>
                </a:solidFill>
              </a:rPr>
              <a:t>を</a:t>
            </a:r>
            <a:r>
              <a:rPr lang="ja-JP" altLang="en-US" sz="2400" dirty="0" smtClean="0">
                <a:solidFill>
                  <a:schemeClr val="tx1"/>
                </a:solidFill>
              </a:rPr>
              <a:t>まとめたファーストミッションを参考に発災初期に取り組むべきことを確認します</a:t>
            </a:r>
            <a:r>
              <a:rPr lang="ja-JP" altLang="ja-JP" sz="2400" dirty="0" smtClean="0">
                <a:solidFill>
                  <a:schemeClr val="tx1"/>
                </a:solidFill>
              </a:rPr>
              <a:t>。</a:t>
            </a:r>
            <a:endParaRPr lang="ja-JP" altLang="ja-JP" sz="2400" dirty="0">
              <a:solidFill>
                <a:schemeClr val="tx1"/>
              </a:solidFill>
            </a:endParaRPr>
          </a:p>
          <a:p>
            <a:endParaRPr kumimoji="1" lang="ja-JP" altLang="en-US" dirty="0"/>
          </a:p>
        </p:txBody>
      </p:sp>
      <p:pic>
        <p:nvPicPr>
          <p:cNvPr id="7" name="図 6"/>
          <p:cNvPicPr>
            <a:picLocks noChangeAspect="1"/>
          </p:cNvPicPr>
          <p:nvPr/>
        </p:nvPicPr>
        <p:blipFill>
          <a:blip r:embed="rId3"/>
          <a:stretch>
            <a:fillRect/>
          </a:stretch>
        </p:blipFill>
        <p:spPr>
          <a:xfrm>
            <a:off x="5868144" y="5085184"/>
            <a:ext cx="2016224" cy="1459364"/>
          </a:xfrm>
          <a:prstGeom prst="rect">
            <a:avLst/>
          </a:prstGeom>
        </p:spPr>
      </p:pic>
      <p:pic>
        <p:nvPicPr>
          <p:cNvPr id="9" name="図 8"/>
          <p:cNvPicPr/>
          <p:nvPr/>
        </p:nvPicPr>
        <p:blipFill>
          <a:blip r:embed="rId4" cstate="print"/>
          <a:srcRect/>
          <a:stretch>
            <a:fillRect/>
          </a:stretch>
        </p:blipFill>
        <p:spPr bwMode="auto">
          <a:xfrm>
            <a:off x="3059832" y="5085184"/>
            <a:ext cx="2088232" cy="1368152"/>
          </a:xfrm>
          <a:prstGeom prst="rect">
            <a:avLst/>
          </a:prstGeom>
          <a:noFill/>
          <a:ln w="9525">
            <a:noFill/>
            <a:miter lim="800000"/>
            <a:headEnd/>
            <a:tailEnd/>
          </a:ln>
        </p:spPr>
      </p:pic>
    </p:spTree>
    <p:extLst>
      <p:ext uri="{BB962C8B-B14F-4D97-AF65-F5344CB8AC3E}">
        <p14:creationId xmlns:p14="http://schemas.microsoft.com/office/powerpoint/2010/main" val="238715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785652"/>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最低</a:t>
            </a:r>
            <a:r>
              <a:rPr lang="ja-JP" altLang="en-US" sz="2400" dirty="0">
                <a:latin typeface="ＤＦＧ太丸ゴシック体" panose="020F0900000000000000" pitchFamily="50" charset="-128"/>
                <a:ea typeface="ＤＦＧ太丸ゴシック体" panose="020F0900000000000000" pitchFamily="50" charset="-128"/>
              </a:rPr>
              <a:t>３</a:t>
            </a:r>
            <a:r>
              <a:rPr lang="ja-JP" altLang="en-US" sz="2400" dirty="0" smtClean="0">
                <a:latin typeface="ＤＦＧ太丸ゴシック体" panose="020F0900000000000000" pitchFamily="50" charset="-128"/>
                <a:ea typeface="ＤＦＧ太丸ゴシック体" panose="020F0900000000000000" pitchFamily="50" charset="-128"/>
              </a:rPr>
              <a:t>名以上で行動し、それぞれ手分けして自治会区の安否確認をするため、呼びかけをしましょう。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事前</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に確認エリアの地区を印刷しておくと便利です。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黄色いハンカチの掲示や被害状況も併せて確認します。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避難行動要支援者名簿がある場合は、掲載宅の安否確認を最優先に行います。</a:t>
            </a:r>
            <a:r>
              <a:rPr lang="en-US" altLang="ja-JP" sz="2400" u="sng"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400" u="sng" dirty="0" smtClean="0">
                <a:solidFill>
                  <a:srgbClr val="FF0000"/>
                </a:solidFill>
                <a:latin typeface="ＤＦＧ太丸ゴシック体" panose="020F0900000000000000" pitchFamily="50" charset="-128"/>
                <a:ea typeface="ＤＦＧ太丸ゴシック体" panose="020F0900000000000000" pitchFamily="50" charset="-128"/>
              </a:rPr>
              <a:t>あくまで安否の確認です。</a:t>
            </a:r>
            <a:endParaRPr lang="en-US" altLang="ja-JP" sz="2400" u="sng" dirty="0" smtClean="0">
              <a:solidFill>
                <a:srgbClr val="FF0000"/>
              </a:solidFill>
              <a:latin typeface="ＤＦＧ太丸ゴシック体" panose="020F0900000000000000" pitchFamily="50" charset="-128"/>
              <a:ea typeface="ＤＦＧ太丸ゴシック体" panose="020F0900000000000000" pitchFamily="50" charset="-128"/>
            </a:endParaRPr>
          </a:p>
          <a:p>
            <a:endParaRPr lang="en-US" altLang="ja-JP" sz="2400" u="sng"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en-US" altLang="ja-JP" sz="2400" dirty="0" smtClean="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救助・救出</a:t>
            </a:r>
            <a:r>
              <a:rPr lang="ja-JP" altLang="en-US" sz="2400" dirty="0">
                <a:latin typeface="ＤＦＧ太丸ゴシック体" panose="020F0900000000000000" pitchFamily="50" charset="-128"/>
                <a:ea typeface="ＤＦＧ太丸ゴシック体" panose="020F0900000000000000" pitchFamily="50" charset="-128"/>
              </a:rPr>
              <a:t>が必要な場合</a:t>
            </a:r>
            <a:r>
              <a:rPr lang="ja-JP" altLang="en-US" sz="2400" dirty="0" smtClean="0">
                <a:latin typeface="ＤＦＧ太丸ゴシック体" panose="020F0900000000000000" pitchFamily="50" charset="-128"/>
                <a:ea typeface="ＤＦＧ太丸ゴシック体" panose="020F0900000000000000" pitchFamily="50" charset="-128"/>
              </a:rPr>
              <a:t>はすぐ本部に応援依頼！</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　トランシーバーがある場合は活用しましょう。</a:t>
            </a:r>
            <a:endParaRPr lang="en-US" altLang="ja-JP" sz="2400" dirty="0">
              <a:latin typeface="ＤＦＧ太丸ゴシック体" panose="020F0900000000000000" pitchFamily="50" charset="-128"/>
              <a:ea typeface="ＤＦＧ太丸ゴシック体" panose="020F0900000000000000" pitchFamily="50" charset="-128"/>
            </a:endParaRPr>
          </a:p>
          <a:p>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⑦</a:t>
            </a:r>
            <a:r>
              <a:rPr kumimoji="1" lang="en-US" altLang="ja-JP" dirty="0" smtClean="0"/>
              <a:t/>
            </a:r>
            <a:br>
              <a:rPr kumimoji="1" lang="en-US" altLang="ja-JP" dirty="0" smtClean="0"/>
            </a:br>
            <a:r>
              <a:rPr kumimoji="1" lang="ja-JP" altLang="en-US" dirty="0" smtClean="0"/>
              <a:t>救出・救護班</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0000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046988"/>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一時避難場所にいて、自治会内の被害状況や安否確認等を避難者又は安否確認班から情報を収集して、メモ用紙に記入しましょう。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集約した情報は、自治会又は避難者同士共有することで、共通の認識を持つことができます。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災害</a:t>
            </a:r>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時</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は、誤った情報（デマ）や憶測で言った情報などが錯綜します。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焦らずに正確な情報を確実に取得しましょう。</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⑧</a:t>
            </a:r>
            <a:r>
              <a:rPr kumimoji="1" lang="en-US" altLang="ja-JP" dirty="0" smtClean="0"/>
              <a:t/>
            </a:r>
            <a:br>
              <a:rPr kumimoji="1" lang="en-US" altLang="ja-JP" dirty="0" smtClean="0"/>
            </a:br>
            <a:r>
              <a:rPr kumimoji="1" lang="ja-JP" altLang="en-US" dirty="0" smtClean="0"/>
              <a:t>情報班</a:t>
            </a:r>
            <a:r>
              <a:rPr kumimoji="1" lang="ja-JP" altLang="en-US" sz="3600" dirty="0" smtClean="0">
                <a:solidFill>
                  <a:srgbClr val="FF0000"/>
                </a:solidFill>
              </a:rPr>
              <a:t>「避難場所本部」</a:t>
            </a:r>
            <a:endParaRPr kumimoji="1" lang="ja-JP" altLang="en-US" sz="3600" dirty="0">
              <a:solidFill>
                <a:srgbClr val="FF0000"/>
              </a:solidFill>
            </a:endParaRPr>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629999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046988"/>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一時避難場所で一番重要な役割です！！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避難者が持参した避難者カードを確認して、避難者数、避難先、必要物資等の有無について確認します。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（避難者カードがない場合はその場で記入します。）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en-US" altLang="ja-JP" sz="2400" dirty="0" smtClean="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詳細は、別紙受付要領を参考にしてください。</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避難者</a:t>
            </a:r>
            <a:r>
              <a:rPr lang="ja-JP" altLang="en-US" sz="2400" dirty="0" smtClean="0">
                <a:latin typeface="ＤＦＧ太丸ゴシック体" panose="020F0900000000000000" pitchFamily="50" charset="-128"/>
                <a:ea typeface="ＤＦＧ太丸ゴシック体" panose="020F0900000000000000" pitchFamily="50" charset="-128"/>
              </a:rPr>
              <a:t>が殺到しないよう組ごとに呼んで、確認していきます。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u="sng" dirty="0" smtClean="0">
                <a:latin typeface="ＤＦＧ太丸ゴシック体" panose="020F0900000000000000" pitchFamily="50" charset="-128"/>
                <a:ea typeface="ＤＦＧ太丸ゴシック体" panose="020F0900000000000000" pitchFamily="50" charset="-128"/>
              </a:rPr>
              <a:t>※</a:t>
            </a:r>
            <a:r>
              <a:rPr lang="ja-JP" altLang="en-US" sz="2400" u="sng" dirty="0" smtClean="0">
                <a:latin typeface="ＤＦＧ太丸ゴシック体" panose="020F0900000000000000" pitchFamily="50" charset="-128"/>
                <a:ea typeface="ＤＦＧ太丸ゴシック体" panose="020F0900000000000000" pitchFamily="50" charset="-128"/>
              </a:rPr>
              <a:t>まずは、受付を行う場所を決めるところから始めます。</a:t>
            </a:r>
            <a:endParaRPr lang="en-US" altLang="ja-JP" sz="2400" u="sng"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⑨</a:t>
            </a:r>
            <a:r>
              <a:rPr kumimoji="1" lang="en-US" altLang="ja-JP" dirty="0" smtClean="0"/>
              <a:t/>
            </a:r>
            <a:br>
              <a:rPr kumimoji="1" lang="en-US" altLang="ja-JP" dirty="0" smtClean="0"/>
            </a:br>
            <a:r>
              <a:rPr kumimoji="1" lang="ja-JP" altLang="en-US" dirty="0" smtClean="0"/>
              <a:t>避難誘導班</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29662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170099"/>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一時避難場所で避難者や役員等が活動しやすいように自治会の防災倉庫などから必要資機材を準備しましょう。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まずは、避難場所に残っている人も使って、避難場所のレイアウトを作成しましょう！！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自分たちが活動しやすいようにするのがポイントです！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endParaRPr lang="en-US" altLang="ja-JP" sz="2000" dirty="0" smtClean="0">
              <a:latin typeface="ＤＦＧ太丸ゴシック体" panose="020F0900000000000000" pitchFamily="50" charset="-128"/>
              <a:ea typeface="ＤＦＧ太丸ゴシック体" panose="020F0900000000000000" pitchFamily="50" charset="-128"/>
            </a:endParaRPr>
          </a:p>
          <a:p>
            <a:r>
              <a:rPr lang="ja-JP" altLang="en-US" sz="2000" dirty="0" smtClean="0">
                <a:latin typeface="ＤＦＧ太丸ゴシック体" panose="020F0900000000000000" pitchFamily="50" charset="-128"/>
                <a:ea typeface="ＤＦＧ太丸ゴシック体" panose="020F0900000000000000" pitchFamily="50" charset="-128"/>
              </a:rPr>
              <a:t>夜間：照明器具、発電機</a:t>
            </a:r>
            <a:endParaRPr lang="en-US" altLang="ja-JP" sz="2000" dirty="0" smtClean="0">
              <a:latin typeface="ＤＦＧ太丸ゴシック体" panose="020F0900000000000000" pitchFamily="50" charset="-128"/>
              <a:ea typeface="ＤＦＧ太丸ゴシック体" panose="020F0900000000000000" pitchFamily="50" charset="-128"/>
            </a:endParaRPr>
          </a:p>
          <a:p>
            <a:r>
              <a:rPr lang="ja-JP" altLang="en-US" sz="2000" dirty="0" smtClean="0">
                <a:latin typeface="ＤＦＧ太丸ゴシック体" panose="020F0900000000000000" pitchFamily="50" charset="-128"/>
                <a:ea typeface="ＤＦＧ太丸ゴシック体" panose="020F0900000000000000" pitchFamily="50" charset="-128"/>
              </a:rPr>
              <a:t>夏　：ブルーシートなどで日陰作り　冬　：薪ストーブ</a:t>
            </a:r>
            <a:endParaRPr lang="en-US" altLang="ja-JP" sz="2000" dirty="0" smtClean="0">
              <a:latin typeface="ＤＦＧ太丸ゴシック体" panose="020F0900000000000000" pitchFamily="50" charset="-128"/>
              <a:ea typeface="ＤＦＧ太丸ゴシック体" panose="020F0900000000000000" pitchFamily="50" charset="-128"/>
            </a:endParaRPr>
          </a:p>
          <a:p>
            <a:r>
              <a:rPr lang="ja-JP" altLang="en-US" sz="2000" dirty="0" smtClean="0">
                <a:latin typeface="ＤＦＧ太丸ゴシック体" panose="020F0900000000000000" pitchFamily="50" charset="-128"/>
                <a:ea typeface="ＤＦＧ太丸ゴシック体" panose="020F0900000000000000" pitchFamily="50" charset="-128"/>
              </a:rPr>
              <a:t>避難者：毛布、飲料水、食料、救急箱など</a:t>
            </a:r>
            <a:endParaRPr lang="en-US" altLang="ja-JP" sz="20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⑩</a:t>
            </a:r>
            <a:r>
              <a:rPr kumimoji="1" lang="en-US" altLang="ja-JP" dirty="0" smtClean="0"/>
              <a:t/>
            </a:r>
            <a:br>
              <a:rPr kumimoji="1" lang="en-US" altLang="ja-JP" dirty="0" smtClean="0"/>
            </a:br>
            <a:r>
              <a:rPr kumimoji="1" lang="ja-JP" altLang="en-US" dirty="0" smtClean="0"/>
              <a:t>消火班</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717712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kumimoji="1" lang="ja-JP" altLang="en-US" dirty="0" smtClean="0"/>
              <a:t>⑩</a:t>
            </a:r>
            <a:r>
              <a:rPr lang="ja-JP" altLang="en-US" dirty="0" smtClean="0"/>
              <a:t>－１</a:t>
            </a:r>
            <a:r>
              <a:rPr kumimoji="1" lang="en-US" altLang="ja-JP" dirty="0" smtClean="0"/>
              <a:t/>
            </a:r>
            <a:br>
              <a:rPr kumimoji="1" lang="en-US" altLang="ja-JP" dirty="0" smtClean="0"/>
            </a:br>
            <a:r>
              <a:rPr kumimoji="1" lang="ja-JP" altLang="en-US" dirty="0" smtClean="0"/>
              <a:t>避難場所レイアウト</a:t>
            </a:r>
            <a:r>
              <a:rPr kumimoji="1" lang="ja-JP" altLang="en-US" sz="3600" dirty="0" smtClean="0"/>
              <a:t>（例）</a:t>
            </a:r>
            <a:endParaRPr kumimoji="1" lang="ja-JP" altLang="en-US" sz="3600" dirty="0"/>
          </a:p>
        </p:txBody>
      </p:sp>
      <p:sp>
        <p:nvSpPr>
          <p:cNvPr id="13" name="角丸四角形 12"/>
          <p:cNvSpPr/>
          <p:nvPr/>
        </p:nvSpPr>
        <p:spPr>
          <a:xfrm>
            <a:off x="467544" y="1726375"/>
            <a:ext cx="8208912" cy="49429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755576" y="2060848"/>
            <a:ext cx="7560840" cy="44069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755576" y="3140968"/>
            <a:ext cx="2880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55576" y="3501008"/>
            <a:ext cx="28803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15616" y="3131676"/>
            <a:ext cx="936104" cy="369332"/>
          </a:xfrm>
          <a:prstGeom prst="rect">
            <a:avLst/>
          </a:prstGeom>
          <a:noFill/>
        </p:spPr>
        <p:txBody>
          <a:bodyPr wrap="square" rtlCol="0">
            <a:spAutoFit/>
          </a:bodyPr>
          <a:lstStyle/>
          <a:p>
            <a:r>
              <a:rPr kumimoji="1" lang="ja-JP" altLang="en-US" dirty="0" smtClean="0"/>
              <a:t>入口</a:t>
            </a:r>
            <a:endParaRPr kumimoji="1" lang="ja-JP" altLang="en-US" dirty="0"/>
          </a:p>
        </p:txBody>
      </p:sp>
      <p:cxnSp>
        <p:nvCxnSpPr>
          <p:cNvPr id="19" name="直線コネクタ 18"/>
          <p:cNvCxnSpPr/>
          <p:nvPr/>
        </p:nvCxnSpPr>
        <p:spPr>
          <a:xfrm>
            <a:off x="755576" y="5805264"/>
            <a:ext cx="2880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5576" y="6165304"/>
            <a:ext cx="28803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115616" y="5795972"/>
            <a:ext cx="936104" cy="369332"/>
          </a:xfrm>
          <a:prstGeom prst="rect">
            <a:avLst/>
          </a:prstGeom>
          <a:noFill/>
        </p:spPr>
        <p:txBody>
          <a:bodyPr wrap="square" rtlCol="0">
            <a:spAutoFit/>
          </a:bodyPr>
          <a:lstStyle/>
          <a:p>
            <a:r>
              <a:rPr lang="ja-JP" altLang="en-US" dirty="0" smtClean="0"/>
              <a:t>出</a:t>
            </a:r>
            <a:r>
              <a:rPr kumimoji="1" lang="ja-JP" altLang="en-US" dirty="0" smtClean="0"/>
              <a:t>口</a:t>
            </a:r>
            <a:endParaRPr kumimoji="1" lang="ja-JP" altLang="en-US" dirty="0"/>
          </a:p>
        </p:txBody>
      </p:sp>
      <p:sp>
        <p:nvSpPr>
          <p:cNvPr id="7" name="角丸四角形 6"/>
          <p:cNvSpPr/>
          <p:nvPr/>
        </p:nvSpPr>
        <p:spPr>
          <a:xfrm>
            <a:off x="2051720" y="2780928"/>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受付</a:t>
            </a:r>
            <a:endParaRPr kumimoji="1" lang="ja-JP" altLang="en-US" dirty="0"/>
          </a:p>
        </p:txBody>
      </p:sp>
      <p:sp>
        <p:nvSpPr>
          <p:cNvPr id="22" name="角丸四角形 21"/>
          <p:cNvSpPr/>
          <p:nvPr/>
        </p:nvSpPr>
        <p:spPr>
          <a:xfrm>
            <a:off x="4067944" y="2780928"/>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情報収集班</a:t>
            </a:r>
            <a:endParaRPr kumimoji="1" lang="ja-JP" altLang="en-US" dirty="0"/>
          </a:p>
        </p:txBody>
      </p:sp>
      <p:sp>
        <p:nvSpPr>
          <p:cNvPr id="23" name="角丸四角形 22"/>
          <p:cNvSpPr/>
          <p:nvPr/>
        </p:nvSpPr>
        <p:spPr>
          <a:xfrm>
            <a:off x="2051720" y="2081159"/>
            <a:ext cx="39604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役員用荷物置き場</a:t>
            </a:r>
            <a:endParaRPr kumimoji="1" lang="ja-JP" altLang="en-US" dirty="0"/>
          </a:p>
        </p:txBody>
      </p:sp>
      <p:sp>
        <p:nvSpPr>
          <p:cNvPr id="24" name="角丸四角形 23"/>
          <p:cNvSpPr/>
          <p:nvPr/>
        </p:nvSpPr>
        <p:spPr>
          <a:xfrm>
            <a:off x="6276014" y="2139387"/>
            <a:ext cx="194421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防災備蓄倉庫</a:t>
            </a:r>
            <a:endParaRPr kumimoji="1" lang="ja-JP" altLang="en-US" dirty="0">
              <a:solidFill>
                <a:srgbClr val="FF0000"/>
              </a:solidFill>
            </a:endParaRPr>
          </a:p>
        </p:txBody>
      </p:sp>
      <p:sp>
        <p:nvSpPr>
          <p:cNvPr id="25" name="角丸四角形 24"/>
          <p:cNvSpPr/>
          <p:nvPr/>
        </p:nvSpPr>
        <p:spPr>
          <a:xfrm>
            <a:off x="7020272" y="5795972"/>
            <a:ext cx="12961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トイレ</a:t>
            </a:r>
            <a:endParaRPr kumimoji="1" lang="ja-JP" altLang="en-US" dirty="0"/>
          </a:p>
        </p:txBody>
      </p:sp>
      <p:sp>
        <p:nvSpPr>
          <p:cNvPr id="26" name="角丸四角形 25"/>
          <p:cNvSpPr/>
          <p:nvPr/>
        </p:nvSpPr>
        <p:spPr>
          <a:xfrm>
            <a:off x="6660232" y="2827810"/>
            <a:ext cx="1584176" cy="2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資機材展開</a:t>
            </a:r>
            <a:endParaRPr kumimoji="1" lang="en-US" altLang="ja-JP" dirty="0" smtClean="0">
              <a:solidFill>
                <a:srgbClr val="FF0000"/>
              </a:solidFill>
            </a:endParaRPr>
          </a:p>
          <a:p>
            <a:pPr algn="ctr"/>
            <a:r>
              <a:rPr kumimoji="1" lang="ja-JP" altLang="en-US" dirty="0" smtClean="0">
                <a:solidFill>
                  <a:srgbClr val="FF0000"/>
                </a:solidFill>
              </a:rPr>
              <a:t>スペース</a:t>
            </a:r>
            <a:endParaRPr kumimoji="1" lang="en-US" altLang="ja-JP" dirty="0" smtClean="0">
              <a:solidFill>
                <a:srgbClr val="FF0000"/>
              </a:solidFill>
            </a:endParaRPr>
          </a:p>
          <a:p>
            <a:pPr algn="ctr"/>
            <a:endParaRPr lang="en-US" altLang="ja-JP" dirty="0">
              <a:solidFill>
                <a:srgbClr val="FF0000"/>
              </a:solidFill>
            </a:endParaRPr>
          </a:p>
          <a:p>
            <a:pPr algn="ctr"/>
            <a:r>
              <a:rPr kumimoji="1" lang="ja-JP" altLang="en-US" dirty="0" smtClean="0">
                <a:solidFill>
                  <a:srgbClr val="FF0000"/>
                </a:solidFill>
              </a:rPr>
              <a:t>開けておく</a:t>
            </a:r>
            <a:endParaRPr kumimoji="1" lang="ja-JP" altLang="en-US" dirty="0">
              <a:solidFill>
                <a:srgbClr val="FF0000"/>
              </a:solidFill>
            </a:endParaRPr>
          </a:p>
        </p:txBody>
      </p:sp>
      <p:sp>
        <p:nvSpPr>
          <p:cNvPr id="27" name="角丸四角形 26"/>
          <p:cNvSpPr/>
          <p:nvPr/>
        </p:nvSpPr>
        <p:spPr>
          <a:xfrm>
            <a:off x="1994140" y="5085184"/>
            <a:ext cx="4378059"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避難者スペース</a:t>
            </a:r>
            <a:endParaRPr kumimoji="1" lang="ja-JP" altLang="en-US" dirty="0"/>
          </a:p>
        </p:txBody>
      </p:sp>
      <p:sp>
        <p:nvSpPr>
          <p:cNvPr id="29" name="正方形/長方形 28"/>
          <p:cNvSpPr/>
          <p:nvPr/>
        </p:nvSpPr>
        <p:spPr>
          <a:xfrm>
            <a:off x="2051720" y="3789040"/>
            <a:ext cx="1944216" cy="10081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傷病者エリア</a:t>
            </a:r>
            <a:endParaRPr kumimoji="1" lang="ja-JP" altLang="en-US" dirty="0"/>
          </a:p>
        </p:txBody>
      </p:sp>
    </p:spTree>
    <p:extLst>
      <p:ext uri="{BB962C8B-B14F-4D97-AF65-F5344CB8AC3E}">
        <p14:creationId xmlns:p14="http://schemas.microsoft.com/office/powerpoint/2010/main" val="276084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416320"/>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協力者の中から医療従事者や応急手当資格取得者などが適任です。</a:t>
            </a:r>
            <a:r>
              <a:rPr lang="en-US" altLang="ja-JP" sz="2400" dirty="0" smtClean="0">
                <a:latin typeface="ＤＦＧ太丸ゴシック体" panose="020F0900000000000000" pitchFamily="50" charset="-128"/>
                <a:ea typeface="ＤＦＧ太丸ゴシック体" panose="020F0900000000000000" pitchFamily="50" charset="-128"/>
              </a:rPr>
              <a:t>Misson2</a:t>
            </a:r>
            <a:r>
              <a:rPr lang="ja-JP" altLang="en-US" sz="2400" dirty="0" smtClean="0">
                <a:latin typeface="ＤＦＧ太丸ゴシック体" panose="020F0900000000000000" pitchFamily="50" charset="-128"/>
                <a:ea typeface="ＤＦＧ太丸ゴシック体" panose="020F0900000000000000" pitchFamily="50" charset="-128"/>
              </a:rPr>
              <a:t>で設定した傷病者スペースにいる避難者の容態や症状が悪化しないかを観察します。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避難場所での対応が困難な避難者の場合は、応援を依頼し、〇〇病院まで搬送します。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小中学校の保健室や医療救護所に行っても、処置できません。</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　</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命の危険がある場合は、市内の大きな病院に直接搬送してください。</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⑫</a:t>
            </a:r>
            <a:r>
              <a:rPr kumimoji="1" lang="en-US" altLang="ja-JP" dirty="0" smtClean="0"/>
              <a:t/>
            </a:r>
            <a:br>
              <a:rPr kumimoji="1" lang="en-US" altLang="ja-JP" dirty="0" smtClean="0"/>
            </a:br>
            <a:r>
              <a:rPr kumimoji="1" lang="ja-JP" altLang="en-US" dirty="0" smtClean="0"/>
              <a:t>給食・給水班</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26566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244916" cy="3785652"/>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各班のリーダーを集めて情報の整理をしましょう。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救出・救護班・・要救助者の有無、安否不明者</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情報班・・・・・被害状況等</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避難誘導班・・・避難者数等（在宅・避難所、物資など）</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消火班・・・・・避難場所レイアウト、不足資機材等</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給食・給水班・・傷病者数、病院搬送者数など</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kumimoji="1" lang="ja-JP" altLang="en-US" dirty="0" smtClean="0"/>
              <a:t>⑬</a:t>
            </a:r>
            <a:r>
              <a:rPr kumimoji="1" lang="en-US" altLang="ja-JP" dirty="0" smtClean="0"/>
              <a:t/>
            </a:r>
            <a:br>
              <a:rPr kumimoji="1" lang="en-US" altLang="ja-JP" dirty="0" smtClean="0"/>
            </a:br>
            <a:r>
              <a:rPr kumimoji="1" lang="ja-JP" altLang="en-US" dirty="0" smtClean="0"/>
              <a:t>各班と合流して情報の整理</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21498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046988"/>
          </a:xfrm>
          <a:prstGeom prst="rect">
            <a:avLst/>
          </a:prstGeom>
          <a:noFill/>
        </p:spPr>
        <p:txBody>
          <a:bodyPr wrap="square" rtlCol="0">
            <a:spAutoFit/>
          </a:bodyPr>
          <a:lstStyle/>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整理した情報を踏まえて、救助・救出活動及び</a:t>
            </a:r>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連絡</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の取れない安否不明者の再捜索を行います。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救出・救助班の情報を参考に必要資機材の増強や人数を増やして活動します。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u="sng" dirty="0" smtClean="0">
                <a:latin typeface="ＤＦＧ太丸ゴシック体" panose="020F0900000000000000" pitchFamily="50" charset="-128"/>
                <a:ea typeface="ＤＦＧ太丸ゴシック体" panose="020F0900000000000000" pitchFamily="50" charset="-128"/>
              </a:rPr>
              <a:t>救出・救助班は疲労しています。（メンバー変更）</a:t>
            </a:r>
            <a:endParaRPr lang="en-US" altLang="ja-JP" sz="2400" u="sng"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力のある男性や人数を増やして現場に向かいましょう。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dirty="0" smtClean="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救出後の搬送も考えて、担架や毛布を忘れずに！</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自治会</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で救出が困難な場合は、消防に通報します。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⑭</a:t>
            </a:r>
            <a:r>
              <a:rPr kumimoji="1" lang="en-US" altLang="ja-JP" dirty="0" smtClean="0"/>
              <a:t/>
            </a:r>
            <a:br>
              <a:rPr kumimoji="1" lang="en-US" altLang="ja-JP" dirty="0" smtClean="0"/>
            </a:br>
            <a:r>
              <a:rPr kumimoji="1" lang="ja-JP" altLang="en-US" dirty="0" smtClean="0"/>
              <a:t>救助・救出活動の実施</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394730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046988"/>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一時避難場所の責任者（自治会長や自主防災会長など）は、集約した情報から避難全員に周知するべき内容を伝えます。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・○○自治会の被害状況</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・避難者数と傷病者の状況</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今後の避難生活について（在宅・避難所）</a:t>
            </a:r>
            <a:endParaRPr lang="en-US" altLang="ja-JP" sz="2400" dirty="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・今後の情報伝達について（市からの情報など）</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⑮</a:t>
            </a:r>
            <a:r>
              <a:rPr kumimoji="1" lang="en-US" altLang="ja-JP" dirty="0" smtClean="0"/>
              <a:t/>
            </a:r>
            <a:br>
              <a:rPr kumimoji="1" lang="en-US" altLang="ja-JP" dirty="0" smtClean="0"/>
            </a:br>
            <a:r>
              <a:rPr kumimoji="1" lang="ja-JP" altLang="en-US" dirty="0" smtClean="0"/>
              <a:t>避難者に情報提供する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993041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2985433"/>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今後収集する情報は各組ごとに伝達してもらうため、各組の代表者を集めて、定期連絡場所や時刻など決めておきましょう。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（例）毎日９時と１６時に一時避難場所に集合など・・</a:t>
            </a:r>
            <a:endParaRPr lang="en-US" altLang="ja-JP" sz="2400" dirty="0" smtClean="0">
              <a:latin typeface="ＤＦＧ太丸ゴシック体" panose="020F0900000000000000" pitchFamily="50" charset="-128"/>
              <a:ea typeface="ＤＦＧ太丸ゴシック体" panose="020F0900000000000000" pitchFamily="50" charset="-128"/>
            </a:endParaRPr>
          </a:p>
          <a:p>
            <a:pPr algn="ct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今後、市からの情報は各避難所の掲示板に掲示されます。</a:t>
            </a:r>
            <a:r>
              <a:rPr lang="ja-JP" altLang="en-US" sz="2000" dirty="0" smtClean="0">
                <a:solidFill>
                  <a:srgbClr val="FF0000"/>
                </a:solidFill>
                <a:latin typeface="ＤＦＧ太丸ゴシック体" panose="020F0900000000000000" pitchFamily="50" charset="-128"/>
                <a:ea typeface="ＤＦＧ太丸ゴシック体" panose="020F0900000000000000" pitchFamily="50" charset="-128"/>
              </a:rPr>
              <a:t>（物資提供時刻、避難者情報、ライフラインの情報など）</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市の</a:t>
            </a:r>
            <a:r>
              <a:rPr lang="ja-JP" altLang="en-US" sz="2400" dirty="0">
                <a:latin typeface="ＤＦＧ太丸ゴシック体" panose="020F0900000000000000" pitchFamily="50" charset="-128"/>
                <a:ea typeface="ＤＦＧ太丸ゴシック体" panose="020F0900000000000000" pitchFamily="50" charset="-128"/>
              </a:rPr>
              <a:t>開設</a:t>
            </a:r>
            <a:r>
              <a:rPr lang="ja-JP" altLang="en-US" sz="2400" dirty="0" smtClean="0">
                <a:latin typeface="ＤＦＧ太丸ゴシック体" panose="020F0900000000000000" pitchFamily="50" charset="-128"/>
                <a:ea typeface="ＤＦＧ太丸ゴシック体" panose="020F0900000000000000" pitchFamily="50" charset="-128"/>
              </a:rPr>
              <a:t>する避難所への情報収集担当者も含めて、役割を明確に決めておきましょう。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⑯</a:t>
            </a:r>
            <a:r>
              <a:rPr kumimoji="1" lang="en-US" altLang="ja-JP" dirty="0" smtClean="0"/>
              <a:t/>
            </a:r>
            <a:br>
              <a:rPr kumimoji="1" lang="en-US" altLang="ja-JP" dirty="0" smtClean="0"/>
            </a:br>
            <a:r>
              <a:rPr kumimoji="1" lang="ja-JP" altLang="en-US" dirty="0" smtClean="0"/>
              <a:t>各組の代表者と共通認識をもつ</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239686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3687" y="44624"/>
            <a:ext cx="8568952" cy="3384376"/>
          </a:xfrm>
        </p:spPr>
        <p:txBody>
          <a:bodyPr>
            <a:normAutofit/>
          </a:bodyPr>
          <a:lstStyle/>
          <a:p>
            <a:r>
              <a:rPr lang="en-US" altLang="ja-JP" sz="8900" i="1" dirty="0" smtClean="0">
                <a:solidFill>
                  <a:srgbClr val="FF0000"/>
                </a:solidFill>
                <a:effectLst>
                  <a:outerShdw blurRad="38100" dist="38100" dir="2700000" algn="tl">
                    <a:srgbClr val="000000">
                      <a:alpha val="43137"/>
                    </a:srgbClr>
                  </a:outerShdw>
                </a:effectLst>
                <a:latin typeface="Arial Black" panose="020B0A04020102020204" pitchFamily="34" charset="0"/>
              </a:rPr>
              <a:t>F</a:t>
            </a:r>
            <a:r>
              <a:rPr lang="en-US" altLang="ja-JP" sz="8900" i="1" dirty="0" smtClean="0">
                <a:effectLst>
                  <a:outerShdw blurRad="38100" dist="38100" dir="2700000" algn="tl">
                    <a:srgbClr val="000000">
                      <a:alpha val="43137"/>
                    </a:srgbClr>
                  </a:outerShdw>
                </a:effectLst>
                <a:latin typeface="Arial Black" panose="020B0A04020102020204" pitchFamily="34" charset="0"/>
              </a:rPr>
              <a:t>irst  </a:t>
            </a:r>
            <a:r>
              <a:rPr lang="en-US" altLang="ja-JP" sz="8900" i="1" dirty="0" smtClean="0">
                <a:solidFill>
                  <a:srgbClr val="FF0000"/>
                </a:solidFill>
                <a:effectLst>
                  <a:outerShdw blurRad="38100" dist="38100" dir="2700000" algn="tl">
                    <a:srgbClr val="000000">
                      <a:alpha val="43137"/>
                    </a:srgbClr>
                  </a:outerShdw>
                </a:effectLst>
                <a:latin typeface="Arial Black" panose="020B0A04020102020204" pitchFamily="34" charset="0"/>
                <a:ea typeface="+mn-ea"/>
              </a:rPr>
              <a:t>M</a:t>
            </a:r>
            <a:r>
              <a:rPr lang="en-US" altLang="ja-JP" sz="8900" i="1" dirty="0" smtClean="0">
                <a:effectLst>
                  <a:outerShdw blurRad="38100" dist="38100" dir="2700000" algn="tl">
                    <a:srgbClr val="000000">
                      <a:alpha val="43137"/>
                    </a:srgbClr>
                  </a:outerShdw>
                </a:effectLst>
                <a:latin typeface="Arial Black" panose="020B0A04020102020204" pitchFamily="34" charset="0"/>
                <a:ea typeface="+mn-ea"/>
              </a:rPr>
              <a:t>ission </a:t>
            </a:r>
            <a:br>
              <a:rPr lang="en-US" altLang="ja-JP" sz="8900" i="1" dirty="0" smtClean="0">
                <a:effectLst>
                  <a:outerShdw blurRad="38100" dist="38100" dir="2700000" algn="tl">
                    <a:srgbClr val="000000">
                      <a:alpha val="43137"/>
                    </a:srgbClr>
                  </a:outerShdw>
                </a:effectLst>
                <a:latin typeface="Arial Black" panose="020B0A04020102020204" pitchFamily="34" charset="0"/>
                <a:ea typeface="+mn-ea"/>
              </a:rPr>
            </a:br>
            <a:endParaRPr kumimoji="1" lang="ja-JP" altLang="en-US" sz="8900" i="1" dirty="0">
              <a:effectLst>
                <a:outerShdw blurRad="38100" dist="38100" dir="2700000" algn="tl">
                  <a:srgbClr val="000000">
                    <a:alpha val="43137"/>
                  </a:srgbClr>
                </a:outerShdw>
              </a:effectLst>
              <a:latin typeface="Arial Black" panose="020B0A04020102020204" pitchFamily="34" charset="0"/>
              <a:ea typeface="+mn-ea"/>
            </a:endParaRPr>
          </a:p>
        </p:txBody>
      </p:sp>
      <p:sp>
        <p:nvSpPr>
          <p:cNvPr id="3" name="サブタイトル 2"/>
          <p:cNvSpPr>
            <a:spLocks noGrp="1"/>
          </p:cNvSpPr>
          <p:nvPr>
            <p:ph type="subTitle" idx="1"/>
          </p:nvPr>
        </p:nvSpPr>
        <p:spPr>
          <a:xfrm>
            <a:off x="755576" y="5451329"/>
            <a:ext cx="7704856" cy="785983"/>
          </a:xfrm>
        </p:spPr>
        <p:txBody>
          <a:bodyPr>
            <a:noAutofit/>
          </a:bodyPr>
          <a:lstStyle/>
          <a:p>
            <a:r>
              <a:rPr lang="ja-JP" altLang="en-US" sz="3600" dirty="0" smtClean="0">
                <a:solidFill>
                  <a:schemeClr val="tx1"/>
                </a:solidFill>
                <a:latin typeface="HGS創英角ｺﾞｼｯｸUB" panose="020B0900000000000000" pitchFamily="50" charset="-128"/>
                <a:ea typeface="HGS創英角ｺﾞｼｯｸUB" panose="020B0900000000000000" pitchFamily="50" charset="-128"/>
              </a:rPr>
              <a:t>〇〇自治会（○○自主防災会）</a:t>
            </a:r>
            <a:endParaRPr lang="en-US" altLang="ja-JP" sz="3600" dirty="0" smtClean="0">
              <a:solidFill>
                <a:schemeClr val="tx1"/>
              </a:solidFill>
              <a:latin typeface="HGS創英角ｺﾞｼｯｸUB" panose="020B0900000000000000" pitchFamily="50" charset="-128"/>
              <a:ea typeface="HGS創英角ｺﾞｼｯｸUB" panose="020B0900000000000000" pitchFamily="50" charset="-128"/>
            </a:endParaRPr>
          </a:p>
          <a:p>
            <a:endParaRPr kumimoji="1" lang="ja-JP" altLang="en-US" sz="3600" dirty="0">
              <a:solidFill>
                <a:schemeClr val="tx1"/>
              </a:solidFill>
              <a:latin typeface="HGS創英角ｺﾞｼｯｸUB" panose="020B0900000000000000" pitchFamily="50" charset="-128"/>
              <a:ea typeface="HGS創英角ｺﾞｼｯｸUB" panose="020B0900000000000000" pitchFamily="50" charset="-128"/>
            </a:endParaRPr>
          </a:p>
        </p:txBody>
      </p:sp>
      <p:cxnSp>
        <p:nvCxnSpPr>
          <p:cNvPr id="5" name="直線コネクタ 4"/>
          <p:cNvCxnSpPr/>
          <p:nvPr/>
        </p:nvCxnSpPr>
        <p:spPr>
          <a:xfrm>
            <a:off x="317703" y="3429000"/>
            <a:ext cx="8280920" cy="0"/>
          </a:xfrm>
          <a:prstGeom prst="line">
            <a:avLst/>
          </a:prstGeom>
          <a:ln w="117475" cmpd="thickThin">
            <a:gradFill flip="none" rotWithShape="1">
              <a:gsLst>
                <a:gs pos="42000">
                  <a:srgbClr val="FF0000"/>
                </a:gs>
                <a:gs pos="82000">
                  <a:srgbClr val="FFFF00"/>
                </a:gs>
                <a:gs pos="100000">
                  <a:schemeClr val="bg1"/>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084168" y="6159199"/>
            <a:ext cx="2880320" cy="307777"/>
          </a:xfrm>
          <a:prstGeom prst="rect">
            <a:avLst/>
          </a:prstGeom>
          <a:noFill/>
        </p:spPr>
        <p:txBody>
          <a:bodyPr wrap="square" rtlCol="0">
            <a:spAutoFit/>
          </a:bodyPr>
          <a:lstStyle/>
          <a:p>
            <a:pPr algn="r"/>
            <a:r>
              <a:rPr kumimoji="1" lang="ja-JP" altLang="en-US" sz="1400" dirty="0" smtClean="0">
                <a:latin typeface="ＤＦ太丸ゴシック体" panose="020F0909000000000000" pitchFamily="49" charset="-128"/>
                <a:ea typeface="ＤＦ太丸ゴシック体" panose="020F0909000000000000" pitchFamily="49" charset="-128"/>
              </a:rPr>
              <a:t>令和　　年　　月</a:t>
            </a:r>
            <a:r>
              <a:rPr kumimoji="1" lang="ja-JP" altLang="en-US" sz="1400" dirty="0" smtClean="0">
                <a:latin typeface="ＤＦ太丸ゴシック体" panose="020F0909000000000000" pitchFamily="49" charset="-128"/>
                <a:ea typeface="ＤＦ太丸ゴシック体" panose="020F0909000000000000" pitchFamily="49" charset="-128"/>
              </a:rPr>
              <a:t>作成</a:t>
            </a:r>
            <a:endParaRPr kumimoji="1" lang="ja-JP" altLang="en-US" sz="1400" dirty="0">
              <a:latin typeface="ＤＦ太丸ゴシック体" panose="020F0909000000000000" pitchFamily="49" charset="-128"/>
              <a:ea typeface="ＤＦ太丸ゴシック体" panose="020F0909000000000000" pitchFamily="49" charset="-128"/>
            </a:endParaRPr>
          </a:p>
        </p:txBody>
      </p:sp>
      <p:sp>
        <p:nvSpPr>
          <p:cNvPr id="11" name="テキスト ボックス 10"/>
          <p:cNvSpPr txBox="1"/>
          <p:nvPr/>
        </p:nvSpPr>
        <p:spPr>
          <a:xfrm>
            <a:off x="611560" y="3645024"/>
            <a:ext cx="7693023" cy="1077218"/>
          </a:xfrm>
          <a:prstGeom prst="rect">
            <a:avLst/>
          </a:prstGeom>
          <a:noFill/>
        </p:spPr>
        <p:txBody>
          <a:bodyPr wrap="square" rtlCol="0">
            <a:spAutoFit/>
          </a:bodyPr>
          <a:lstStyle/>
          <a:p>
            <a:pPr algn="ctr"/>
            <a:r>
              <a:rPr kumimoji="1" lang="ja-JP" altLang="en-US" sz="3200" dirty="0" smtClean="0">
                <a:solidFill>
                  <a:schemeClr val="tx2">
                    <a:lumMod val="75000"/>
                  </a:schemeClr>
                </a:solidFill>
                <a:effectLst>
                  <a:outerShdw blurRad="38100" dist="38100" dir="2700000" algn="tl">
                    <a:srgbClr val="000000">
                      <a:alpha val="43137"/>
                    </a:srgbClr>
                  </a:outerShdw>
                </a:effectLst>
                <a:latin typeface="+mn-ea"/>
              </a:rPr>
              <a:t>発災初期から市の避難所が開設されるまで自治会でやるべきこと</a:t>
            </a:r>
            <a:endParaRPr kumimoji="1" lang="ja-JP" altLang="en-US" sz="3200" dirty="0">
              <a:solidFill>
                <a:schemeClr val="tx2">
                  <a:lumMod val="75000"/>
                </a:schemeClr>
              </a:solidFill>
              <a:effectLst>
                <a:outerShdw blurRad="38100" dist="38100" dir="2700000" algn="tl">
                  <a:srgbClr val="000000">
                    <a:alpha val="43137"/>
                  </a:srgbClr>
                </a:outerShdw>
              </a:effectLst>
              <a:latin typeface="+mn-ea"/>
            </a:endParaRPr>
          </a:p>
        </p:txBody>
      </p:sp>
      <p:sp>
        <p:nvSpPr>
          <p:cNvPr id="8" name="テキスト ボックス 7"/>
          <p:cNvSpPr txBox="1"/>
          <p:nvPr/>
        </p:nvSpPr>
        <p:spPr>
          <a:xfrm>
            <a:off x="849466" y="4716433"/>
            <a:ext cx="7488831" cy="584775"/>
          </a:xfrm>
          <a:prstGeom prst="rect">
            <a:avLst/>
          </a:prstGeom>
          <a:noFill/>
        </p:spPr>
        <p:txBody>
          <a:bodyPr wrap="square" rtlCol="0">
            <a:spAutoFit/>
          </a:bodyPr>
          <a:lstStyle/>
          <a:p>
            <a:pPr algn="ctr"/>
            <a:r>
              <a:rPr kumimoji="1" lang="ja-JP" altLang="en-US" sz="3200" dirty="0" smtClean="0">
                <a:solidFill>
                  <a:srgbClr val="FF0000"/>
                </a:solidFill>
                <a:effectLst>
                  <a:outerShdw blurRad="38100" dist="38100" dir="2700000" algn="tl">
                    <a:srgbClr val="000000">
                      <a:alpha val="43137"/>
                    </a:srgbClr>
                  </a:outerShdw>
                </a:effectLst>
                <a:latin typeface="+mj-ea"/>
                <a:ea typeface="+mj-ea"/>
              </a:rPr>
              <a:t>自分たちの地域は自分たちが守る！</a:t>
            </a:r>
            <a:endParaRPr kumimoji="1" lang="ja-JP" altLang="en-US" sz="3200" dirty="0">
              <a:solidFill>
                <a:srgbClr val="FF0000"/>
              </a:solidFill>
              <a:effectLst>
                <a:outerShdw blurRad="38100" dist="38100" dir="2700000" algn="tl">
                  <a:srgbClr val="000000">
                    <a:alpha val="43137"/>
                  </a:srgbClr>
                </a:outerShdw>
              </a:effectLst>
              <a:latin typeface="+mj-ea"/>
              <a:ea typeface="+mj-ea"/>
            </a:endParaRPr>
          </a:p>
        </p:txBody>
      </p:sp>
      <p:pic>
        <p:nvPicPr>
          <p:cNvPr id="6" name="図 5"/>
          <p:cNvPicPr>
            <a:picLocks noChangeAspect="1"/>
          </p:cNvPicPr>
          <p:nvPr/>
        </p:nvPicPr>
        <p:blipFill>
          <a:blip r:embed="rId2"/>
          <a:stretch>
            <a:fillRect/>
          </a:stretch>
        </p:blipFill>
        <p:spPr>
          <a:xfrm>
            <a:off x="6034041" y="1565113"/>
            <a:ext cx="2304256" cy="1714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4772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1938992"/>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今後の情報共有の仕方や伝達方法の確認ができたら、避難する場所がない（自宅が倒壊、近親者がいないなど）方以外は解散します。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ただし、救出・救護班がまだ活動している場合は、役員は帰れません。</a:t>
            </a:r>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kumimoji="1" lang="ja-JP" altLang="en-US" dirty="0" smtClean="0"/>
              <a:t>⑰</a:t>
            </a:r>
            <a:r>
              <a:rPr kumimoji="1" lang="en-US" altLang="ja-JP" dirty="0" smtClean="0"/>
              <a:t/>
            </a:r>
            <a:br>
              <a:rPr kumimoji="1" lang="en-US" altLang="ja-JP" dirty="0" smtClean="0"/>
            </a:br>
            <a:r>
              <a:rPr kumimoji="1" lang="ja-JP" altLang="en-US" dirty="0" smtClean="0"/>
              <a:t>避難者の避難行動を分ける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99087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2308324"/>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市の開設する避難所は、発災から半日または一日以上かかる場合もあります。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市</a:t>
            </a:r>
            <a:r>
              <a:rPr lang="ja-JP" altLang="en-US" sz="2400" dirty="0" smtClean="0">
                <a:latin typeface="ＤＦＧ太丸ゴシック体" panose="020F0900000000000000" pitchFamily="50" charset="-128"/>
                <a:ea typeface="ＤＦＧ太丸ゴシック体" panose="020F0900000000000000" pitchFamily="50" charset="-128"/>
              </a:rPr>
              <a:t>の避難所が開設されるまで、自治会で協力し、避難する場所がない自治会員の避難生活場所を確保しましょう。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dirty="0" smtClean="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自治会の備蓄資機材が足りない場合は、在宅避難者から提供を受けるなど、共助により対応します。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⑱</a:t>
            </a:r>
            <a:r>
              <a:rPr kumimoji="1" lang="en-US" altLang="ja-JP" dirty="0" smtClean="0"/>
              <a:t/>
            </a:r>
            <a:br>
              <a:rPr kumimoji="1" lang="en-US" altLang="ja-JP" dirty="0" smtClean="0"/>
            </a:br>
            <a:r>
              <a:rPr kumimoji="1" lang="ja-JP" altLang="en-US" dirty="0" smtClean="0"/>
              <a:t>避難生活場所を確保する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260662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4154984"/>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市の避難所が開設されたようです。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避難</a:t>
            </a:r>
            <a:r>
              <a:rPr lang="ja-JP" altLang="en-US" sz="2400" dirty="0" smtClean="0">
                <a:latin typeface="ＤＦＧ太丸ゴシック体" panose="020F0900000000000000" pitchFamily="50" charset="-128"/>
                <a:ea typeface="ＤＦＧ太丸ゴシック体" panose="020F0900000000000000" pitchFamily="50" charset="-128"/>
              </a:rPr>
              <a:t>する場所がない方は、○○に移動します。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避難所</a:t>
            </a:r>
            <a:r>
              <a:rPr lang="ja-JP" altLang="en-US" sz="2400" dirty="0" smtClean="0">
                <a:latin typeface="ＤＦＧ太丸ゴシック体" panose="020F0900000000000000" pitchFamily="50" charset="-128"/>
                <a:ea typeface="ＤＦＧ太丸ゴシック体" panose="020F0900000000000000" pitchFamily="50" charset="-128"/>
              </a:rPr>
              <a:t>に入るためには、避難者カードの記載・提出が必要となります。</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a:t>
            </a:r>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記載しないと入れません。）</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また、物資提供を希望する在宅避難者は、</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在宅避難者名簿に記載がないと物資を受け取ることができません。</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en-US" altLang="ja-JP" sz="2400" dirty="0" smtClean="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在宅避難者</a:t>
            </a:r>
            <a:r>
              <a:rPr lang="ja-JP" altLang="en-US" sz="2400" dirty="0">
                <a:latin typeface="ＤＦＧ太丸ゴシック体" panose="020F0900000000000000" pitchFamily="50" charset="-128"/>
                <a:ea typeface="ＤＦＧ太丸ゴシック体" panose="020F0900000000000000" pitchFamily="50" charset="-128"/>
              </a:rPr>
              <a:t>名簿</a:t>
            </a:r>
            <a:r>
              <a:rPr lang="ja-JP" altLang="en-US" sz="2400" dirty="0" smtClean="0">
                <a:latin typeface="ＤＦＧ太丸ゴシック体" panose="020F0900000000000000" pitchFamily="50" charset="-128"/>
                <a:ea typeface="ＤＦＧ太丸ゴシック体" panose="020F0900000000000000" pitchFamily="50" charset="-128"/>
              </a:rPr>
              <a:t>は代表者が避難所に提出するだけで</a:t>
            </a:r>
            <a:r>
              <a:rPr lang="en-US" altLang="ja-JP" sz="2400" dirty="0" smtClean="0">
                <a:latin typeface="ＤＦＧ太丸ゴシック体" panose="020F0900000000000000" pitchFamily="50" charset="-128"/>
                <a:ea typeface="ＤＦＧ太丸ゴシック体" panose="020F0900000000000000" pitchFamily="50" charset="-128"/>
              </a:rPr>
              <a:t>OK</a:t>
            </a:r>
            <a:endParaRPr lang="en-US" altLang="ja-JP" sz="2400" dirty="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　</a:t>
            </a:r>
            <a:r>
              <a:rPr lang="en-US" altLang="ja-JP" sz="2400" dirty="0" smtClean="0">
                <a:latin typeface="ＤＦＧ太丸ゴシック体" panose="020F0900000000000000" pitchFamily="50" charset="-128"/>
                <a:ea typeface="ＤＦＧ太丸ゴシック体" panose="020F0900000000000000" pitchFamily="50" charset="-128"/>
              </a:rPr>
              <a:t>MISSON</a:t>
            </a:r>
            <a:r>
              <a:rPr lang="ja-JP" altLang="en-US" sz="2400" dirty="0" smtClean="0">
                <a:latin typeface="ＤＦＧ太丸ゴシック体" panose="020F0900000000000000" pitchFamily="50" charset="-128"/>
                <a:ea typeface="ＤＦＧ太丸ゴシック体" panose="020F0900000000000000" pitchFamily="50" charset="-128"/>
              </a:rPr>
              <a:t>９受付要領を参考にしてください。</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（在宅避難者名簿＝避難者数としてカウントします）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⑲</a:t>
            </a:r>
            <a:r>
              <a:rPr kumimoji="1" lang="en-US" altLang="ja-JP" dirty="0" smtClean="0"/>
              <a:t/>
            </a:r>
            <a:br>
              <a:rPr kumimoji="1" lang="en-US" altLang="ja-JP" dirty="0" smtClean="0"/>
            </a:br>
            <a:r>
              <a:rPr kumimoji="1" lang="ja-JP" altLang="en-US" dirty="0" smtClean="0"/>
              <a:t>市の開設避難所へ移動する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353498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7634480" y="3901304"/>
            <a:ext cx="897960" cy="1255888"/>
          </a:xfrm>
          <a:prstGeom prst="rect">
            <a:avLst/>
          </a:prstGeom>
        </p:spPr>
      </p:pic>
      <p:sp>
        <p:nvSpPr>
          <p:cNvPr id="10" name="テキスト ボックス 9"/>
          <p:cNvSpPr txBox="1"/>
          <p:nvPr/>
        </p:nvSpPr>
        <p:spPr>
          <a:xfrm>
            <a:off x="647564" y="1916832"/>
            <a:ext cx="8028892" cy="3416320"/>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役員の皆さん大変お疲れ様でした。</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皆さん</a:t>
            </a:r>
            <a:r>
              <a:rPr lang="ja-JP" altLang="en-US" sz="2400" dirty="0" smtClean="0">
                <a:latin typeface="ＤＦＧ太丸ゴシック体" panose="020F0900000000000000" pitchFamily="50" charset="-128"/>
                <a:ea typeface="ＤＦＧ太丸ゴシック体" panose="020F0900000000000000" pitchFamily="50" charset="-128"/>
              </a:rPr>
              <a:t>の協力により自治会員の皆さんはそれぞれ、最良の避難生活を送れていると思います。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b="1" dirty="0" smtClean="0">
                <a:solidFill>
                  <a:srgbClr val="FF0000"/>
                </a:solidFill>
                <a:latin typeface="ＤＦＧ太丸ゴシック体" panose="020F0900000000000000" pitchFamily="50" charset="-128"/>
                <a:ea typeface="ＤＦＧ太丸ゴシック体" panose="020F0900000000000000" pitchFamily="50" charset="-128"/>
              </a:rPr>
              <a:t>ただし、大変なのはこれからです。</a:t>
            </a:r>
            <a:endParaRPr lang="en-US" altLang="ja-JP" sz="2400" b="1"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市</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の</a:t>
            </a:r>
            <a:r>
              <a:rPr lang="ja-JP" altLang="en-US" sz="2400" dirty="0">
                <a:solidFill>
                  <a:srgbClr val="FF0000"/>
                </a:solidFill>
                <a:latin typeface="ＤＦＧ太丸ゴシック体" panose="020F0900000000000000" pitchFamily="50" charset="-128"/>
                <a:ea typeface="ＤＦＧ太丸ゴシック体" panose="020F0900000000000000" pitchFamily="50" charset="-128"/>
              </a:rPr>
              <a:t>避難所</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は物資や職員が充実しているわけではありません！</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引き続き、市に頼らず自分たちの地域は自分たちが</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守る強い気持ちを持って、この状況を共に乗り越え</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ていきましょう！！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a:bodyPr>
          <a:lstStyle/>
          <a:p>
            <a:r>
              <a:rPr kumimoji="1" lang="ja-JP" altLang="en-US" dirty="0" smtClean="0"/>
              <a:t>☆</a:t>
            </a:r>
            <a:r>
              <a:rPr kumimoji="1" lang="en-US" altLang="ja-JP" dirty="0" err="1" smtClean="0"/>
              <a:t>MissionComplete</a:t>
            </a:r>
            <a:r>
              <a:rPr kumimoji="1" lang="ja-JP" altLang="en-US" dirty="0" smtClean="0"/>
              <a:t>☆</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31602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fontScale="90000"/>
          </a:bodyPr>
          <a:lstStyle/>
          <a:p>
            <a:r>
              <a:rPr kumimoji="1" lang="ja-JP" altLang="en-US" sz="3600" dirty="0" smtClean="0">
                <a:solidFill>
                  <a:srgbClr val="FF0000"/>
                </a:solidFill>
                <a:latin typeface="ＤＦＧ太丸ゴシック体" panose="020F0900000000000000" pitchFamily="50" charset="-128"/>
                <a:ea typeface="ＤＦＧ太丸ゴシック体" panose="020F0900000000000000" pitchFamily="50" charset="-128"/>
              </a:rPr>
              <a:t>〇〇自治会で一番に駆けつけたあなたへ</a:t>
            </a:r>
            <a:endParaRPr kumimoji="1" lang="ja-JP" altLang="en-US" sz="3600" dirty="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5" name="コンテンツ プレースホルダー 4"/>
          <p:cNvSpPr>
            <a:spLocks noGrp="1"/>
          </p:cNvSpPr>
          <p:nvPr>
            <p:ph idx="1"/>
          </p:nvPr>
        </p:nvSpPr>
        <p:spPr>
          <a:xfrm>
            <a:off x="251520" y="1052736"/>
            <a:ext cx="8820472" cy="4525963"/>
          </a:xfrm>
        </p:spPr>
        <p:txBody>
          <a:bodyPr>
            <a:normAutofit fontScale="77500" lnSpcReduction="20000"/>
          </a:bodyPr>
          <a:lstStyle/>
          <a:p>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あなたが自治会のなかで到着一番乗りです。</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pPr marL="0" indent="0">
              <a:buNone/>
            </a:pPr>
            <a:r>
              <a:rPr lang="ja-JP" altLang="en-US" dirty="0">
                <a:solidFill>
                  <a:srgbClr val="002060"/>
                </a:solidFill>
                <a:latin typeface="ＤＦＧ太丸ゴシック体" panose="020F0900000000000000" pitchFamily="50" charset="-128"/>
                <a:ea typeface="ＤＦＧ太丸ゴシック体" panose="020F0900000000000000" pitchFamily="50" charset="-128"/>
              </a:rPr>
              <a:t>　</a:t>
            </a:r>
            <a:r>
              <a:rPr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地域のために責任感の強いあなたが</a:t>
            </a:r>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無事で何よりです。</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pPr marL="0" indent="0">
              <a:buNone/>
            </a:pP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あなたが、これからやることは、この箱の中にあるカードに書いてあります。それを順番にやるだけです。</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endParaRPr lang="en-US" altLang="ja-JP" dirty="0">
              <a:solidFill>
                <a:srgbClr val="002060"/>
              </a:solidFill>
              <a:latin typeface="ＤＦＧ太丸ゴシック体" panose="020F0900000000000000" pitchFamily="50" charset="-128"/>
              <a:ea typeface="ＤＦＧ太丸ゴシック体" panose="020F0900000000000000" pitchFamily="50" charset="-128"/>
            </a:endParaRPr>
          </a:p>
          <a:p>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まずは、大きく</a:t>
            </a:r>
            <a:r>
              <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rPr>
              <a:t>『</a:t>
            </a:r>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深呼吸</a:t>
            </a:r>
            <a:r>
              <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rPr>
              <a:t>』</a:t>
            </a:r>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をしてください。冷静になってからミッションに移りましょう！慌てなくて大丈夫！！</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pPr marL="0" indent="0">
              <a:buNone/>
            </a:pPr>
            <a:r>
              <a:rPr lang="ja-JP" altLang="en-US" dirty="0">
                <a:solidFill>
                  <a:srgbClr val="002060"/>
                </a:solidFill>
                <a:latin typeface="ＤＦＧ太丸ゴシック体" panose="020F0900000000000000" pitchFamily="50" charset="-128"/>
                <a:ea typeface="ＤＦＧ太丸ゴシック体" panose="020F0900000000000000" pitchFamily="50" charset="-128"/>
              </a:rPr>
              <a:t>　</a:t>
            </a:r>
            <a:r>
              <a:rPr kumimoji="1"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すぐに自治会の皆さんが集まってくるはずです。</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r>
              <a:rPr lang="ja-JP" altLang="en-US" dirty="0">
                <a:solidFill>
                  <a:srgbClr val="002060"/>
                </a:solidFill>
                <a:latin typeface="ＤＦＧ太丸ゴシック体" panose="020F0900000000000000" pitchFamily="50" charset="-128"/>
                <a:ea typeface="ＤＦＧ太丸ゴシック体" panose="020F0900000000000000" pitchFamily="50" charset="-128"/>
              </a:rPr>
              <a:t>あなたの他</a:t>
            </a:r>
            <a:r>
              <a:rPr lang="ja-JP" altLang="en-US" dirty="0" smtClean="0">
                <a:solidFill>
                  <a:srgbClr val="002060"/>
                </a:solidFill>
                <a:latin typeface="ＤＦＧ太丸ゴシック体" panose="020F0900000000000000" pitchFamily="50" charset="-128"/>
                <a:ea typeface="ＤＦＧ太丸ゴシック体" panose="020F0900000000000000" pitchFamily="50" charset="-128"/>
              </a:rPr>
              <a:t>に人が来たら、その次のカードを渡してやってもらいましょう。</a:t>
            </a:r>
            <a:endParaRPr kumimoji="1" lang="en-US" altLang="ja-JP" dirty="0" smtClean="0">
              <a:solidFill>
                <a:srgbClr val="002060"/>
              </a:solidFill>
              <a:latin typeface="ＤＦＧ太丸ゴシック体" panose="020F0900000000000000" pitchFamily="50" charset="-128"/>
              <a:ea typeface="ＤＦＧ太丸ゴシック体" panose="020F0900000000000000" pitchFamily="50" charset="-128"/>
            </a:endParaRPr>
          </a:p>
          <a:p>
            <a:endParaRPr lang="en-US" altLang="ja-JP" dirty="0"/>
          </a:p>
          <a:p>
            <a:pPr marL="0" indent="0">
              <a:buNone/>
            </a:pPr>
            <a:endParaRPr kumimoji="1" lang="ja-JP" altLang="en-US" dirty="0"/>
          </a:p>
        </p:txBody>
      </p:sp>
      <p:pic>
        <p:nvPicPr>
          <p:cNvPr id="3" name="図 2"/>
          <p:cNvPicPr>
            <a:picLocks noChangeAspect="1"/>
          </p:cNvPicPr>
          <p:nvPr/>
        </p:nvPicPr>
        <p:blipFill>
          <a:blip r:embed="rId2"/>
          <a:stretch>
            <a:fillRect/>
          </a:stretch>
        </p:blipFill>
        <p:spPr>
          <a:xfrm>
            <a:off x="888472" y="5398416"/>
            <a:ext cx="4043567" cy="1141587"/>
          </a:xfrm>
          <a:prstGeom prst="rect">
            <a:avLst/>
          </a:prstGeom>
        </p:spPr>
      </p:pic>
      <p:sp>
        <p:nvSpPr>
          <p:cNvPr id="4" name="テキスト ボックス 3"/>
          <p:cNvSpPr txBox="1"/>
          <p:nvPr/>
        </p:nvSpPr>
        <p:spPr>
          <a:xfrm>
            <a:off x="1115616" y="5769154"/>
            <a:ext cx="3960440" cy="461665"/>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それでは、</a:t>
            </a:r>
            <a:r>
              <a:rPr kumimoji="1" lang="en-US" altLang="ja-JP" sz="2400" dirty="0" smtClean="0">
                <a:latin typeface="ＭＳ ゴシック" panose="020B0609070205080204" pitchFamily="49" charset="-128"/>
                <a:ea typeface="ＭＳ ゴシック" panose="020B0609070205080204" pitchFamily="49" charset="-128"/>
              </a:rPr>
              <a:t>Mission</a:t>
            </a:r>
            <a:r>
              <a:rPr kumimoji="1" lang="ja-JP" altLang="en-US" sz="2400" dirty="0" smtClean="0">
                <a:latin typeface="ＭＳ ゴシック" panose="020B0609070205080204" pitchFamily="49" charset="-128"/>
                <a:ea typeface="ＭＳ ゴシック" panose="020B0609070205080204" pitchFamily="49" charset="-128"/>
              </a:rPr>
              <a:t>開始！</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stretch>
            <a:fillRect/>
          </a:stretch>
        </p:blipFill>
        <p:spPr>
          <a:xfrm>
            <a:off x="5171067" y="5321803"/>
            <a:ext cx="1489165" cy="1235199"/>
          </a:xfrm>
          <a:prstGeom prst="rect">
            <a:avLst/>
          </a:prstGeom>
        </p:spPr>
      </p:pic>
      <p:pic>
        <p:nvPicPr>
          <p:cNvPr id="8" name="図 7"/>
          <p:cNvPicPr>
            <a:picLocks noChangeAspect="1"/>
          </p:cNvPicPr>
          <p:nvPr/>
        </p:nvPicPr>
        <p:blipFill>
          <a:blip r:embed="rId3"/>
          <a:stretch>
            <a:fillRect/>
          </a:stretch>
        </p:blipFill>
        <p:spPr>
          <a:xfrm>
            <a:off x="6899259" y="5304804"/>
            <a:ext cx="1489165" cy="1235199"/>
          </a:xfrm>
          <a:prstGeom prst="rect">
            <a:avLst/>
          </a:prstGeom>
        </p:spPr>
      </p:pic>
    </p:spTree>
    <p:extLst>
      <p:ext uri="{BB962C8B-B14F-4D97-AF65-F5344CB8AC3E}">
        <p14:creationId xmlns:p14="http://schemas.microsoft.com/office/powerpoint/2010/main" val="77111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sp>
        <p:nvSpPr>
          <p:cNvPr id="10" name="テキスト ボックス 9"/>
          <p:cNvSpPr txBox="1"/>
          <p:nvPr/>
        </p:nvSpPr>
        <p:spPr>
          <a:xfrm>
            <a:off x="647564" y="2086686"/>
            <a:ext cx="7848872" cy="3231654"/>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自治会で決められている一時避難場所が使用できるか確認しましょう。（進入路や集合スペースなど）</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地震によ</a:t>
            </a:r>
            <a:r>
              <a:rPr lang="ja-JP" altLang="en-US" sz="2400" dirty="0">
                <a:latin typeface="ＤＦＧ太丸ゴシック体" panose="020F0900000000000000" pitchFamily="50" charset="-128"/>
                <a:ea typeface="ＤＦＧ太丸ゴシック体" panose="020F0900000000000000" pitchFamily="50" charset="-128"/>
              </a:rPr>
              <a:t>る</a:t>
            </a:r>
            <a:r>
              <a:rPr lang="ja-JP" altLang="en-US" sz="2400" dirty="0" smtClean="0">
                <a:latin typeface="ＤＦＧ太丸ゴシック体" panose="020F0900000000000000" pitchFamily="50" charset="-128"/>
                <a:ea typeface="ＤＦＧ太丸ゴシック体" panose="020F0900000000000000" pitchFamily="50" charset="-128"/>
              </a:rPr>
              <a:t>家屋</a:t>
            </a:r>
            <a:r>
              <a:rPr lang="ja-JP" altLang="en-US" sz="2400" dirty="0">
                <a:latin typeface="ＤＦＧ太丸ゴシック体" panose="020F0900000000000000" pitchFamily="50" charset="-128"/>
                <a:ea typeface="ＤＦＧ太丸ゴシック体" panose="020F0900000000000000" pitchFamily="50" charset="-128"/>
              </a:rPr>
              <a:t>等</a:t>
            </a:r>
            <a:r>
              <a:rPr lang="ja-JP" altLang="en-US" sz="2400" dirty="0" smtClean="0">
                <a:latin typeface="ＤＦＧ太丸ゴシック体" panose="020F0900000000000000" pitchFamily="50" charset="-128"/>
                <a:ea typeface="ＤＦＧ太丸ゴシック体" panose="020F0900000000000000" pitchFamily="50" charset="-128"/>
              </a:rPr>
              <a:t>の倒壊や道路の亀裂、ブロック塀の倒壊など、これから地域の方が集まってきて問題がないか確認をしましょう。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000"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000" dirty="0" smtClean="0">
                <a:solidFill>
                  <a:srgbClr val="FF0000"/>
                </a:solidFill>
                <a:latin typeface="ＤＦＧ太丸ゴシック体" panose="020F0900000000000000" pitchFamily="50" charset="-128"/>
                <a:ea typeface="ＤＦＧ太丸ゴシック体" panose="020F0900000000000000" pitchFamily="50" charset="-128"/>
              </a:rPr>
              <a:t>原則、一時避難場所は自治会員</a:t>
            </a:r>
            <a:endParaRPr lang="en-US" altLang="ja-JP" sz="20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000" dirty="0" smtClean="0">
                <a:solidFill>
                  <a:srgbClr val="FF0000"/>
                </a:solidFill>
                <a:latin typeface="ＤＦＧ太丸ゴシック体" panose="020F0900000000000000" pitchFamily="50" charset="-128"/>
                <a:ea typeface="ＤＦＧ太丸ゴシック体" panose="020F0900000000000000" pitchFamily="50" charset="-128"/>
              </a:rPr>
              <a:t>の安否確認などをする場所で、長期的な</a:t>
            </a:r>
            <a:endParaRPr lang="en-US" altLang="ja-JP" sz="20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000" dirty="0" smtClean="0">
                <a:solidFill>
                  <a:srgbClr val="FF0000"/>
                </a:solidFill>
                <a:latin typeface="ＤＦＧ太丸ゴシック体" panose="020F0900000000000000" pitchFamily="50" charset="-128"/>
                <a:ea typeface="ＤＦＧ太丸ゴシック体" panose="020F0900000000000000" pitchFamily="50" charset="-128"/>
              </a:rPr>
              <a:t>避難生活をする場所ではありません。</a:t>
            </a:r>
            <a:endParaRPr lang="en-US" altLang="ja-JP" sz="20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①</a:t>
            </a:r>
            <a:r>
              <a:rPr kumimoji="1" lang="en-US" altLang="ja-JP" dirty="0" smtClean="0"/>
              <a:t/>
            </a:r>
            <a:br>
              <a:rPr kumimoji="1" lang="en-US" altLang="ja-JP" dirty="0" smtClean="0"/>
            </a:br>
            <a:r>
              <a:rPr lang="ja-JP" altLang="en-US" dirty="0" smtClean="0"/>
              <a:t>一時避難場所の安全を確認する</a:t>
            </a:r>
            <a:endParaRPr kumimoji="1" lang="ja-JP" altLang="en-US" dirty="0"/>
          </a:p>
        </p:txBody>
      </p:sp>
      <p:sp>
        <p:nvSpPr>
          <p:cNvPr id="13" name="角丸四角形 12"/>
          <p:cNvSpPr/>
          <p:nvPr/>
        </p:nvSpPr>
        <p:spPr>
          <a:xfrm>
            <a:off x="467544" y="1923137"/>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5831783" y="3706338"/>
            <a:ext cx="2740973" cy="1520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グループ化 10"/>
          <p:cNvGrpSpPr/>
          <p:nvPr/>
        </p:nvGrpSpPr>
        <p:grpSpPr>
          <a:xfrm>
            <a:off x="539552" y="5949280"/>
            <a:ext cx="7956884" cy="461665"/>
            <a:chOff x="467544" y="6021288"/>
            <a:chExt cx="7776864" cy="461665"/>
          </a:xfrm>
        </p:grpSpPr>
        <p:sp>
          <p:nvSpPr>
            <p:cNvPr id="12" name="テキスト ボックス 11"/>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4" name="テキスト ボックス 13"/>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5" name="テキスト ボックス 14"/>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6" name="テキスト ボックス 15"/>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103291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sp>
        <p:nvSpPr>
          <p:cNvPr id="10" name="テキスト ボックス 9"/>
          <p:cNvSpPr txBox="1"/>
          <p:nvPr/>
        </p:nvSpPr>
        <p:spPr>
          <a:xfrm>
            <a:off x="647564" y="2086686"/>
            <a:ext cx="8028892" cy="3046988"/>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避難場所の安全が確保出来たら、傷病者が避難場所に避難できるよう、傷病者スペースを設定します。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傷病者スペースは、ブルーシートや看板を立てて</a:t>
            </a:r>
            <a:r>
              <a:rPr lang="ja-JP" altLang="en-US" sz="2400" dirty="0">
                <a:latin typeface="ＤＦＧ太丸ゴシック体" panose="020F0900000000000000" pitchFamily="50" charset="-128"/>
                <a:ea typeface="ＤＦＧ太丸ゴシック体" panose="020F0900000000000000" pitchFamily="50" charset="-128"/>
              </a:rPr>
              <a:t>避難者が分かりやすい</a:t>
            </a:r>
            <a:r>
              <a:rPr lang="ja-JP" altLang="en-US" sz="2400" dirty="0" smtClean="0">
                <a:latin typeface="ＤＦＧ太丸ゴシック体" panose="020F0900000000000000" pitchFamily="50" charset="-128"/>
                <a:ea typeface="ＤＦＧ太丸ゴシック体" panose="020F0900000000000000" pitchFamily="50" charset="-128"/>
              </a:rPr>
              <a:t>ようにします。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建物内に設定しても問題ありません。</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１人</a:t>
            </a:r>
            <a:r>
              <a:rPr lang="ja-JP" altLang="en-US" sz="2400" dirty="0" smtClean="0">
                <a:latin typeface="ＤＦＧ太丸ゴシック体" panose="020F0900000000000000" pitchFamily="50" charset="-128"/>
                <a:ea typeface="ＤＦＧ太丸ゴシック体" panose="020F0900000000000000" pitchFamily="50" charset="-128"/>
              </a:rPr>
              <a:t>しかいない</a:t>
            </a:r>
            <a:r>
              <a:rPr lang="ja-JP" altLang="en-US" sz="2400" dirty="0">
                <a:latin typeface="ＤＦＧ太丸ゴシック体" panose="020F0900000000000000" pitchFamily="50" charset="-128"/>
                <a:ea typeface="ＤＦＧ太丸ゴシック体" panose="020F0900000000000000" pitchFamily="50" charset="-128"/>
              </a:rPr>
              <a:t>場合</a:t>
            </a:r>
            <a:r>
              <a:rPr lang="ja-JP" altLang="en-US" sz="2400" dirty="0" smtClean="0">
                <a:latin typeface="ＤＦＧ太丸ゴシック体" panose="020F0900000000000000" pitchFamily="50" charset="-128"/>
                <a:ea typeface="ＤＦＧ太丸ゴシック体" panose="020F0900000000000000" pitchFamily="50" charset="-128"/>
              </a:rPr>
              <a:t>は、ブルーシート</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を大きく広げる必要はありません。</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②</a:t>
            </a:r>
            <a:r>
              <a:rPr kumimoji="1" lang="en-US" altLang="ja-JP" dirty="0" smtClean="0"/>
              <a:t/>
            </a:r>
            <a:br>
              <a:rPr kumimoji="1" lang="en-US" altLang="ja-JP" dirty="0" smtClean="0"/>
            </a:br>
            <a:r>
              <a:rPr kumimoji="1" lang="ja-JP" altLang="en-US" dirty="0" smtClean="0"/>
              <a:t>傷病者スペースを設定する</a:t>
            </a:r>
            <a:endParaRPr kumimoji="1" lang="ja-JP" altLang="en-US" dirty="0"/>
          </a:p>
        </p:txBody>
      </p:sp>
      <p:sp>
        <p:nvSpPr>
          <p:cNvPr id="13" name="角丸四角形 12"/>
          <p:cNvSpPr/>
          <p:nvPr/>
        </p:nvSpPr>
        <p:spPr>
          <a:xfrm>
            <a:off x="467544" y="1923137"/>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6620423" y="3590714"/>
            <a:ext cx="1916373" cy="1422462"/>
          </a:xfrm>
          <a:prstGeom prst="rect">
            <a:avLst/>
          </a:prstGeom>
        </p:spPr>
      </p:pic>
      <p:pic>
        <p:nvPicPr>
          <p:cNvPr id="5" name="図 4"/>
          <p:cNvPicPr>
            <a:picLocks noChangeAspect="1"/>
          </p:cNvPicPr>
          <p:nvPr/>
        </p:nvPicPr>
        <p:blipFill>
          <a:blip r:embed="rId3"/>
          <a:stretch>
            <a:fillRect/>
          </a:stretch>
        </p:blipFill>
        <p:spPr>
          <a:xfrm>
            <a:off x="5756949" y="4233715"/>
            <a:ext cx="863474" cy="899959"/>
          </a:xfrm>
          <a:prstGeom prst="rect">
            <a:avLst/>
          </a:prstGeom>
        </p:spPr>
      </p:pic>
      <p:grpSp>
        <p:nvGrpSpPr>
          <p:cNvPr id="18" name="グループ化 17"/>
          <p:cNvGrpSpPr/>
          <p:nvPr/>
        </p:nvGrpSpPr>
        <p:grpSpPr>
          <a:xfrm>
            <a:off x="611560" y="6021288"/>
            <a:ext cx="7925236" cy="461665"/>
            <a:chOff x="467544" y="6021288"/>
            <a:chExt cx="7776864" cy="461665"/>
          </a:xfrm>
        </p:grpSpPr>
        <p:sp>
          <p:nvSpPr>
            <p:cNvPr id="12" name="テキスト ボックス 11"/>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5" name="テキスト ボックス 14"/>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6" name="テキスト ボックス 15"/>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7" name="テキスト ボックス 16"/>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167125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7848872" cy="3046988"/>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あなたが一時避難場所に到着したことを自治会のみんなに知らせましょう。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一時避難場所に人がいることを知らせることで、地域の方が集まってくる可能性が高くなります。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トランジスタメガホンやマイク等で避難を</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促しましょう。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夜は、照明器具を設置すると、更に効果的です。</a:t>
            </a:r>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③</a:t>
            </a:r>
            <a:r>
              <a:rPr kumimoji="1" lang="en-US" altLang="ja-JP" dirty="0" smtClean="0"/>
              <a:t/>
            </a:r>
            <a:br>
              <a:rPr kumimoji="1" lang="en-US" altLang="ja-JP" dirty="0" smtClean="0"/>
            </a:br>
            <a:r>
              <a:rPr kumimoji="1" lang="ja-JP" altLang="en-US" dirty="0" smtClean="0"/>
              <a:t>避難場所に人がいること知らせる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5" name="図 14"/>
          <p:cNvPicPr>
            <a:picLocks noChangeAspect="1"/>
          </p:cNvPicPr>
          <p:nvPr/>
        </p:nvPicPr>
        <p:blipFill>
          <a:blip r:embed="rId2"/>
          <a:stretch>
            <a:fillRect/>
          </a:stretch>
        </p:blipFill>
        <p:spPr>
          <a:xfrm rot="767668">
            <a:off x="7161110" y="3049203"/>
            <a:ext cx="1086541" cy="978606"/>
          </a:xfrm>
          <a:prstGeom prst="rect">
            <a:avLst/>
          </a:prstGeom>
        </p:spPr>
      </p:pic>
      <p:pic>
        <p:nvPicPr>
          <p:cNvPr id="4" name="図 3"/>
          <p:cNvPicPr>
            <a:picLocks noChangeAspect="1"/>
          </p:cNvPicPr>
          <p:nvPr/>
        </p:nvPicPr>
        <p:blipFill>
          <a:blip r:embed="rId3"/>
          <a:stretch>
            <a:fillRect/>
          </a:stretch>
        </p:blipFill>
        <p:spPr>
          <a:xfrm>
            <a:off x="7442596" y="4005064"/>
            <a:ext cx="873820" cy="1207718"/>
          </a:xfrm>
          <a:prstGeom prst="rect">
            <a:avLst/>
          </a:prstGeom>
        </p:spPr>
      </p:pic>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277844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4154984"/>
          </a:xfrm>
          <a:prstGeom prst="rect">
            <a:avLst/>
          </a:prstGeom>
          <a:noFill/>
        </p:spPr>
        <p:txBody>
          <a:bodyPr wrap="square" rtlCol="0">
            <a:spAutoFit/>
          </a:bodyPr>
          <a:lstStyle/>
          <a:p>
            <a:r>
              <a:rPr lang="ja-JP" altLang="en-US" sz="2400" dirty="0">
                <a:latin typeface="ＤＦＧ太丸ゴシック体" panose="020F0900000000000000" pitchFamily="50" charset="-128"/>
                <a:ea typeface="ＤＦＧ太丸ゴシック体" panose="020F0900000000000000" pitchFamily="50" charset="-128"/>
              </a:rPr>
              <a:t>使えるトイレがないと、避難者</a:t>
            </a:r>
            <a:r>
              <a:rPr lang="ja-JP" altLang="en-US" sz="2400" dirty="0" smtClean="0">
                <a:latin typeface="ＤＦＧ太丸ゴシック体" panose="020F0900000000000000" pitchFamily="50" charset="-128"/>
                <a:ea typeface="ＤＦＧ太丸ゴシック体" panose="020F0900000000000000" pitchFamily="50" charset="-128"/>
              </a:rPr>
              <a:t>は避難場所を離れたりして避難者数の把握がしにくくなります。</a:t>
            </a:r>
            <a:endParaRPr lang="en-US" altLang="ja-JP" sz="2400" dirty="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仮設のトイレや便袋など備蓄している自治会は、使えるトイレを確保しましょう。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発災後は下水配管が破損している可能性</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があるため、水洗トイレは使用できません。</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誤って流すことがないよう、養生テープなど</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でレバーを固定しましょう。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　</a:t>
            </a:r>
            <a:r>
              <a:rPr lang="ja-JP" altLang="en-US" sz="2400" dirty="0" smtClean="0">
                <a:latin typeface="ＤＦＧ太丸ゴシック体" panose="020F0900000000000000" pitchFamily="50" charset="-128"/>
                <a:ea typeface="ＤＦＧ太丸ゴシック体" panose="020F0900000000000000" pitchFamily="50" charset="-128"/>
              </a:rPr>
              <a:t>便器のみ使用します。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　</a:t>
            </a:r>
            <a:endParaRPr lang="en-US" altLang="ja-JP" sz="2400" dirty="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smtClean="0"/>
              <a:t>④</a:t>
            </a:r>
            <a:r>
              <a:rPr kumimoji="1" lang="en-US" altLang="ja-JP" dirty="0" smtClean="0"/>
              <a:t/>
            </a:r>
            <a:br>
              <a:rPr kumimoji="1" lang="en-US" altLang="ja-JP" dirty="0" smtClean="0"/>
            </a:br>
            <a:r>
              <a:rPr kumimoji="1" lang="ja-JP" altLang="en-US" dirty="0" smtClean="0"/>
              <a:t>使えるトイレを確保する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pic>
        <p:nvPicPr>
          <p:cNvPr id="2" name="図 1"/>
          <p:cNvPicPr>
            <a:picLocks noChangeAspect="1"/>
          </p:cNvPicPr>
          <p:nvPr/>
        </p:nvPicPr>
        <p:blipFill>
          <a:blip r:embed="rId2"/>
          <a:stretch>
            <a:fillRect/>
          </a:stretch>
        </p:blipFill>
        <p:spPr>
          <a:xfrm>
            <a:off x="7419157" y="3048330"/>
            <a:ext cx="1130126" cy="980350"/>
          </a:xfrm>
          <a:prstGeom prst="rect">
            <a:avLst/>
          </a:prstGeom>
        </p:spPr>
      </p:pic>
      <p:pic>
        <p:nvPicPr>
          <p:cNvPr id="5" name="図 4"/>
          <p:cNvPicPr>
            <a:picLocks noChangeAspect="1"/>
          </p:cNvPicPr>
          <p:nvPr/>
        </p:nvPicPr>
        <p:blipFill>
          <a:blip r:embed="rId3"/>
          <a:stretch>
            <a:fillRect/>
          </a:stretch>
        </p:blipFill>
        <p:spPr>
          <a:xfrm>
            <a:off x="6948264" y="4202410"/>
            <a:ext cx="1063461" cy="1026790"/>
          </a:xfrm>
          <a:prstGeom prst="rect">
            <a:avLst/>
          </a:prstGeom>
        </p:spPr>
      </p:pic>
    </p:spTree>
    <p:extLst>
      <p:ext uri="{BB962C8B-B14F-4D97-AF65-F5344CB8AC3E}">
        <p14:creationId xmlns:p14="http://schemas.microsoft.com/office/powerpoint/2010/main" val="348076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3416320"/>
          </a:xfrm>
          <a:prstGeom prst="rect">
            <a:avLst/>
          </a:prstGeom>
          <a:noFill/>
        </p:spPr>
        <p:txBody>
          <a:bodyPr wrap="square" rtlCol="0">
            <a:spAutoFit/>
          </a:bodyPr>
          <a:lstStyle/>
          <a:p>
            <a:r>
              <a:rPr lang="ja-JP" altLang="en-US" sz="2400" dirty="0">
                <a:latin typeface="ＤＦＧ太丸ゴシック体" panose="020F0900000000000000" pitchFamily="50" charset="-128"/>
                <a:ea typeface="ＤＦＧ太丸ゴシック体" panose="020F0900000000000000" pitchFamily="50" charset="-128"/>
              </a:rPr>
              <a:t>大変、お疲れ様です！</a:t>
            </a:r>
            <a:endParaRPr lang="en-US" altLang="ja-JP" sz="2400" dirty="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無理をして、ケガや体調を崩していませんか？</a:t>
            </a:r>
            <a:endParaRPr lang="en-US" altLang="ja-JP" sz="2400" dirty="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そろそろ、役員や避難者が集まってきていると思います。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latin typeface="ＤＦＧ太丸ゴシック体" panose="020F0900000000000000" pitchFamily="50" charset="-128"/>
                <a:ea typeface="ＤＦＧ太丸ゴシック体" panose="020F0900000000000000" pitchFamily="50" charset="-128"/>
              </a:rPr>
              <a:t>動ける方を集めて班を編成し、役割分担を決めましょう。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役割</a:t>
            </a:r>
            <a:r>
              <a:rPr lang="ja-JP" altLang="en-US" sz="2400" dirty="0" smtClean="0">
                <a:latin typeface="ＤＦＧ太丸ゴシック体" panose="020F0900000000000000" pitchFamily="50" charset="-128"/>
                <a:ea typeface="ＤＦＧ太丸ゴシック体" panose="020F0900000000000000" pitchFamily="50" charset="-128"/>
              </a:rPr>
              <a:t>は立候補でも指名でも構いません。</a:t>
            </a:r>
            <a:endParaRPr lang="en-US" altLang="ja-JP" sz="2400" dirty="0" smtClean="0">
              <a:latin typeface="ＤＦＧ太丸ゴシック体" panose="020F0900000000000000" pitchFamily="50" charset="-128"/>
              <a:ea typeface="ＤＦＧ太丸ゴシック体" panose="020F0900000000000000" pitchFamily="50" charset="-128"/>
            </a:endParaRPr>
          </a:p>
          <a:p>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1</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　救出・救護班　　</a:t>
            </a:r>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2</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　情報班　　</a:t>
            </a:r>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3</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　避難誘導班</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a:p>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4</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　消火班　　</a:t>
            </a:r>
            <a:r>
              <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rPr>
              <a:t>5</a:t>
            </a:r>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　給食・給水班</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⑤</a:t>
            </a:r>
            <a:r>
              <a:rPr kumimoji="1" lang="en-US" altLang="ja-JP" dirty="0" smtClean="0"/>
              <a:t/>
            </a:r>
            <a:br>
              <a:rPr kumimoji="1" lang="en-US" altLang="ja-JP" dirty="0" smtClean="0"/>
            </a:br>
            <a:r>
              <a:rPr kumimoji="1" lang="ja-JP" altLang="en-US" dirty="0" smtClean="0"/>
              <a:t>避難者から協力者を集める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pic>
        <p:nvPicPr>
          <p:cNvPr id="15" name="図 14"/>
          <p:cNvPicPr>
            <a:picLocks noChangeAspect="1"/>
          </p:cNvPicPr>
          <p:nvPr/>
        </p:nvPicPr>
        <p:blipFill>
          <a:blip r:embed="rId2"/>
          <a:stretch>
            <a:fillRect/>
          </a:stretch>
        </p:blipFill>
        <p:spPr>
          <a:xfrm>
            <a:off x="7308304" y="1887133"/>
            <a:ext cx="792088" cy="839276"/>
          </a:xfrm>
          <a:prstGeom prst="rect">
            <a:avLst/>
          </a:prstGeom>
        </p:spPr>
      </p:pic>
    </p:spTree>
    <p:extLst>
      <p:ext uri="{BB962C8B-B14F-4D97-AF65-F5344CB8AC3E}">
        <p14:creationId xmlns:p14="http://schemas.microsoft.com/office/powerpoint/2010/main" val="211505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47564" y="1916832"/>
            <a:ext cx="8028892" cy="2677656"/>
          </a:xfrm>
          <a:prstGeom prst="rect">
            <a:avLst/>
          </a:prstGeom>
          <a:noFill/>
        </p:spPr>
        <p:txBody>
          <a:bodyPr wrap="square" rtlCol="0">
            <a:spAutoFit/>
          </a:bodyPr>
          <a:lstStyle/>
          <a:p>
            <a:r>
              <a:rPr lang="ja-JP" altLang="en-US" sz="2400" dirty="0" smtClean="0">
                <a:latin typeface="ＤＦＧ太丸ゴシック体" panose="020F0900000000000000" pitchFamily="50" charset="-128"/>
                <a:ea typeface="ＤＦＧ太丸ゴシック体" panose="020F0900000000000000" pitchFamily="50" charset="-128"/>
              </a:rPr>
              <a:t>これからは、各班ごとに分かれて活動するためリーダーを決めましょう！！</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a:latin typeface="ＤＦＧ太丸ゴシック体" panose="020F0900000000000000" pitchFamily="50" charset="-128"/>
                <a:ea typeface="ＤＦＧ太丸ゴシック体" panose="020F0900000000000000" pitchFamily="50" charset="-128"/>
              </a:rPr>
              <a:t>○</a:t>
            </a:r>
            <a:r>
              <a:rPr lang="ja-JP" altLang="en-US" sz="2400" dirty="0" smtClean="0">
                <a:latin typeface="ＤＦＧ太丸ゴシック体" panose="020F0900000000000000" pitchFamily="50" charset="-128"/>
                <a:ea typeface="ＤＦＧ太丸ゴシック体" panose="020F0900000000000000" pitchFamily="50" charset="-128"/>
              </a:rPr>
              <a:t>○自治会の避難場所リーダーは情報収集班（本部）に所属するのが最も効率的です。</a:t>
            </a:r>
            <a:endParaRPr lang="en-US" altLang="ja-JP" sz="2400" dirty="0" smtClean="0">
              <a:latin typeface="ＤＦＧ太丸ゴシック体" panose="020F0900000000000000" pitchFamily="50" charset="-128"/>
              <a:ea typeface="ＤＦＧ太丸ゴシック体" panose="020F0900000000000000" pitchFamily="50" charset="-128"/>
            </a:endParaRPr>
          </a:p>
          <a:p>
            <a:r>
              <a:rPr lang="ja-JP" altLang="en-US" sz="2400" dirty="0" smtClean="0">
                <a:solidFill>
                  <a:srgbClr val="FF0000"/>
                </a:solidFill>
                <a:latin typeface="ＤＦＧ太丸ゴシック体" panose="020F0900000000000000" pitchFamily="50" charset="-128"/>
                <a:ea typeface="ＤＦＧ太丸ゴシック体" panose="020F0900000000000000" pitchFamily="50" charset="-128"/>
              </a:rPr>
              <a:t>長時間の活動は、班員の疲労や情報の集約に時間がかかるため、３０分や４５分など時間を決めて活動を開始します。</a:t>
            </a:r>
            <a:endParaRPr lang="en-US" altLang="ja-JP" sz="2400" dirty="0" smtClean="0">
              <a:solidFill>
                <a:srgbClr val="FF0000"/>
              </a:solidFill>
              <a:latin typeface="ＤＦＧ太丸ゴシック体" panose="020F0900000000000000" pitchFamily="50" charset="-128"/>
              <a:ea typeface="ＤＦＧ太丸ゴシック体" panose="020F0900000000000000" pitchFamily="50" charset="-128"/>
            </a:endParaRPr>
          </a:p>
        </p:txBody>
      </p:sp>
      <p:sp>
        <p:nvSpPr>
          <p:cNvPr id="3" name="横巻き 2"/>
          <p:cNvSpPr/>
          <p:nvPr/>
        </p:nvSpPr>
        <p:spPr>
          <a:xfrm>
            <a:off x="467544" y="-6424"/>
            <a:ext cx="8136904" cy="1749541"/>
          </a:xfrm>
          <a:prstGeom prst="horizontalScroll">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p:cNvSpPr>
            <a:spLocks noGrp="1"/>
          </p:cNvSpPr>
          <p:nvPr>
            <p:ph type="title"/>
          </p:nvPr>
        </p:nvSpPr>
        <p:spPr>
          <a:xfrm>
            <a:off x="899592" y="296846"/>
            <a:ext cx="7416824" cy="1143000"/>
          </a:xfrm>
        </p:spPr>
        <p:txBody>
          <a:bodyPr>
            <a:normAutofit fontScale="90000"/>
          </a:bodyPr>
          <a:lstStyle/>
          <a:p>
            <a:r>
              <a:rPr kumimoji="1" lang="en-US" altLang="ja-JP" dirty="0" smtClean="0"/>
              <a:t>Mission</a:t>
            </a:r>
            <a:r>
              <a:rPr lang="ja-JP" altLang="en-US" dirty="0"/>
              <a:t>⑥</a:t>
            </a:r>
            <a:r>
              <a:rPr kumimoji="1" lang="en-US" altLang="ja-JP" dirty="0" smtClean="0"/>
              <a:t/>
            </a:r>
            <a:br>
              <a:rPr kumimoji="1" lang="en-US" altLang="ja-JP" dirty="0" smtClean="0"/>
            </a:br>
            <a:r>
              <a:rPr kumimoji="1" lang="ja-JP" altLang="en-US" dirty="0" smtClean="0"/>
              <a:t>各班のリーダーを決める。</a:t>
            </a:r>
            <a:endParaRPr kumimoji="1" lang="ja-JP" altLang="en-US" dirty="0"/>
          </a:p>
        </p:txBody>
      </p:sp>
      <p:sp>
        <p:nvSpPr>
          <p:cNvPr id="13" name="角丸四角形 12"/>
          <p:cNvSpPr/>
          <p:nvPr/>
        </p:nvSpPr>
        <p:spPr>
          <a:xfrm>
            <a:off x="467544" y="1772816"/>
            <a:ext cx="8208912" cy="3531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67544" y="5517232"/>
            <a:ext cx="6120680" cy="369332"/>
          </a:xfrm>
          <a:prstGeom prst="rect">
            <a:avLst/>
          </a:prstGeom>
          <a:noFill/>
        </p:spPr>
        <p:txBody>
          <a:bodyPr wrap="square" rtlCol="0">
            <a:spAutoFit/>
          </a:bodyPr>
          <a:lstStyle/>
          <a:p>
            <a:r>
              <a:rPr lang="ja-JP" altLang="en-US" dirty="0"/>
              <a:t>★</a:t>
            </a:r>
            <a:r>
              <a:rPr kumimoji="1" lang="ja-JP" altLang="en-US" dirty="0" smtClean="0"/>
              <a:t>達成済みサイン（</a:t>
            </a:r>
            <a:r>
              <a:rPr kumimoji="1" lang="en-US" altLang="ja-JP" dirty="0" err="1" smtClean="0"/>
              <a:t>Misson</a:t>
            </a:r>
            <a:r>
              <a:rPr kumimoji="1" lang="ja-JP" altLang="en-US" dirty="0" smtClean="0"/>
              <a:t>を達成したら記入）★</a:t>
            </a:r>
            <a:endParaRPr kumimoji="1" lang="ja-JP" altLang="en-US" dirty="0"/>
          </a:p>
        </p:txBody>
      </p:sp>
      <p:grpSp>
        <p:nvGrpSpPr>
          <p:cNvPr id="12" name="グループ化 11"/>
          <p:cNvGrpSpPr/>
          <p:nvPr/>
        </p:nvGrpSpPr>
        <p:grpSpPr>
          <a:xfrm>
            <a:off x="611560" y="6021288"/>
            <a:ext cx="7925236" cy="461665"/>
            <a:chOff x="467544" y="6021288"/>
            <a:chExt cx="7776864" cy="461665"/>
          </a:xfrm>
        </p:grpSpPr>
        <p:sp>
          <p:nvSpPr>
            <p:cNvPr id="14" name="テキスト ボックス 13"/>
            <p:cNvSpPr txBox="1"/>
            <p:nvPr/>
          </p:nvSpPr>
          <p:spPr>
            <a:xfrm>
              <a:off x="467544"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達成時刻</a:t>
              </a:r>
              <a:endParaRPr kumimoji="1" lang="ja-JP" altLang="en-US" sz="2400" dirty="0"/>
            </a:p>
          </p:txBody>
        </p:sp>
        <p:sp>
          <p:nvSpPr>
            <p:cNvPr id="16" name="テキスト ボックス 15"/>
            <p:cNvSpPr txBox="1"/>
            <p:nvPr/>
          </p:nvSpPr>
          <p:spPr>
            <a:xfrm>
              <a:off x="2411760"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sp>
          <p:nvSpPr>
            <p:cNvPr id="17" name="テキスト ボックス 16"/>
            <p:cNvSpPr txBox="1"/>
            <p:nvPr/>
          </p:nvSpPr>
          <p:spPr>
            <a:xfrm>
              <a:off x="4355976" y="6021288"/>
              <a:ext cx="1944216" cy="461665"/>
            </a:xfrm>
            <a:prstGeom prst="rect">
              <a:avLst/>
            </a:prstGeom>
            <a:noFill/>
            <a:ln w="25400">
              <a:solidFill>
                <a:srgbClr val="FF0000"/>
              </a:solidFill>
            </a:ln>
          </p:spPr>
          <p:txBody>
            <a:bodyPr wrap="square" rtlCol="0">
              <a:spAutoFit/>
            </a:bodyPr>
            <a:lstStyle/>
            <a:p>
              <a:pPr algn="ctr"/>
              <a:r>
                <a:rPr kumimoji="1" lang="ja-JP" altLang="en-US" sz="2400" dirty="0" smtClean="0"/>
                <a:t>達成者</a:t>
              </a:r>
              <a:endParaRPr kumimoji="1" lang="ja-JP" altLang="en-US" sz="2400" dirty="0"/>
            </a:p>
          </p:txBody>
        </p:sp>
        <p:sp>
          <p:nvSpPr>
            <p:cNvPr id="18" name="テキスト ボックス 17"/>
            <p:cNvSpPr txBox="1"/>
            <p:nvPr/>
          </p:nvSpPr>
          <p:spPr>
            <a:xfrm>
              <a:off x="6300192" y="6021288"/>
              <a:ext cx="1944216" cy="461665"/>
            </a:xfrm>
            <a:prstGeom prst="rect">
              <a:avLst/>
            </a:prstGeom>
            <a:noFill/>
            <a:ln w="25400">
              <a:solidFill>
                <a:srgbClr val="FF0000"/>
              </a:solidFill>
            </a:ln>
          </p:spPr>
          <p:txBody>
            <a:bodyPr wrap="square" rtlCol="0">
              <a:spAutoFit/>
            </a:bodyPr>
            <a:lstStyle/>
            <a:p>
              <a:pPr algn="ctr"/>
              <a:endParaRPr kumimoji="1" lang="ja-JP" altLang="en-US" sz="2400" dirty="0"/>
            </a:p>
          </p:txBody>
        </p:sp>
      </p:grpSp>
    </p:spTree>
    <p:extLst>
      <p:ext uri="{BB962C8B-B14F-4D97-AF65-F5344CB8AC3E}">
        <p14:creationId xmlns:p14="http://schemas.microsoft.com/office/powerpoint/2010/main" val="3859033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1957</Words>
  <Application>Microsoft Office PowerPoint</Application>
  <PresentationFormat>画面に合わせる (4:3)</PresentationFormat>
  <Paragraphs>218</Paragraphs>
  <Slides>23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ＤＦＧ太丸ゴシック体</vt:lpstr>
      <vt:lpstr>ＤＦ太丸ゴシック体</vt:lpstr>
      <vt:lpstr>HGS創英角ｺﾞｼｯｸUB</vt:lpstr>
      <vt:lpstr>ＭＳ Ｐゴシック</vt:lpstr>
      <vt:lpstr>ＭＳ ゴシック</vt:lpstr>
      <vt:lpstr>Arial</vt:lpstr>
      <vt:lpstr>Arial Black</vt:lpstr>
      <vt:lpstr>Calibri</vt:lpstr>
      <vt:lpstr>Office ​​テーマ</vt:lpstr>
      <vt:lpstr>自主防災会初動対応 （ファーストミッション）の確認</vt:lpstr>
      <vt:lpstr>First  Mission  </vt:lpstr>
      <vt:lpstr>〇〇自治会で一番に駆けつけたあなたへ</vt:lpstr>
      <vt:lpstr>Mission① 一時避難場所の安全を確認する</vt:lpstr>
      <vt:lpstr>Mission② 傷病者スペースを設定する</vt:lpstr>
      <vt:lpstr>Mission③ 避難場所に人がいること知らせる</vt:lpstr>
      <vt:lpstr>Mission④ 使えるトイレを確保する</vt:lpstr>
      <vt:lpstr>Mission⑤ 避難者から協力者を集める</vt:lpstr>
      <vt:lpstr>Mission⑥ 各班のリーダーを決める。</vt:lpstr>
      <vt:lpstr>Mission⑦ 救出・救護班</vt:lpstr>
      <vt:lpstr>Mission⑧ 情報班「避難場所本部」</vt:lpstr>
      <vt:lpstr>Mission⑨ 避難誘導班</vt:lpstr>
      <vt:lpstr>Mission⑩ 消火班</vt:lpstr>
      <vt:lpstr>Mission⑩－１ 避難場所レイアウト（例）</vt:lpstr>
      <vt:lpstr>Mission⑫ 給食・給水班</vt:lpstr>
      <vt:lpstr>Mission⑬ 各班と合流して情報の整理</vt:lpstr>
      <vt:lpstr>Mission⑭ 救助・救出活動の実施</vt:lpstr>
      <vt:lpstr>Mission⑮ 避難者に情報提供する</vt:lpstr>
      <vt:lpstr>Mission⑯ 各組の代表者と共通認識をもつ</vt:lpstr>
      <vt:lpstr>Mission⑰ 避難者の避難行動を分ける</vt:lpstr>
      <vt:lpstr>Mission⑱ 避難生活場所を確保する</vt:lpstr>
      <vt:lpstr>Mission⑲ 市の開設避難所へ移動する</vt:lpstr>
      <vt:lpstr>☆MissionComplete☆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＜地震災害＞ Fast  Misson Box</dc:title>
  <dc:creator>FJ-USER</dc:creator>
  <cp:lastModifiedBy>竹内 光輝</cp:lastModifiedBy>
  <cp:revision>141</cp:revision>
  <cp:lastPrinted>2021-07-02T08:01:21Z</cp:lastPrinted>
  <dcterms:created xsi:type="dcterms:W3CDTF">2015-01-16T09:15:09Z</dcterms:created>
  <dcterms:modified xsi:type="dcterms:W3CDTF">2022-06-14T23:59:44Z</dcterms:modified>
</cp:coreProperties>
</file>